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99" r:id="rId2"/>
    <p:sldId id="323" r:id="rId3"/>
    <p:sldId id="324" r:id="rId4"/>
    <p:sldId id="337" r:id="rId5"/>
    <p:sldId id="325" r:id="rId6"/>
    <p:sldId id="338" r:id="rId7"/>
    <p:sldId id="339" r:id="rId8"/>
    <p:sldId id="332" r:id="rId9"/>
    <p:sldId id="335" r:id="rId10"/>
  </p:sldIdLst>
  <p:sldSz cx="9144000" cy="6858000" type="screen4x3"/>
  <p:notesSz cx="7023100" cy="93091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BECED"/>
    <a:srgbClr val="9C5FB5"/>
    <a:srgbClr val="9064AA"/>
    <a:srgbClr val="565A5C"/>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4778" autoAdjust="0"/>
  </p:normalViewPr>
  <p:slideViewPr>
    <p:cSldViewPr snapToGrid="0">
      <p:cViewPr>
        <p:scale>
          <a:sx n="75" d="100"/>
          <a:sy n="75" d="100"/>
        </p:scale>
        <p:origin x="-1312" y="-40"/>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09" cy="46597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7352" y="0"/>
            <a:ext cx="3044109" cy="465977"/>
          </a:xfrm>
          <a:prstGeom prst="rect">
            <a:avLst/>
          </a:prstGeom>
        </p:spPr>
        <p:txBody>
          <a:bodyPr vert="horz" lIns="91440" tIns="45720" rIns="91440" bIns="45720" rtlCol="0"/>
          <a:lstStyle>
            <a:lvl1pPr algn="r">
              <a:defRPr sz="1200"/>
            </a:lvl1pPr>
          </a:lstStyle>
          <a:p>
            <a:fld id="{689B54F0-1D7F-4045-8213-B7D9C7FFB374}" type="datetimeFigureOut">
              <a:rPr lang="en-GB" smtClean="0"/>
              <a:t>21/11/2017</a:t>
            </a:fld>
            <a:endParaRPr lang="en-GB" dirty="0"/>
          </a:p>
        </p:txBody>
      </p:sp>
      <p:sp>
        <p:nvSpPr>
          <p:cNvPr id="4" name="Footer Placeholder 3"/>
          <p:cNvSpPr>
            <a:spLocks noGrp="1"/>
          </p:cNvSpPr>
          <p:nvPr>
            <p:ph type="ftr" sz="quarter" idx="2"/>
          </p:nvPr>
        </p:nvSpPr>
        <p:spPr>
          <a:xfrm>
            <a:off x="0" y="8841635"/>
            <a:ext cx="3044109" cy="465976"/>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7352" y="8841635"/>
            <a:ext cx="3044109" cy="465976"/>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dirty="0"/>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5560" tIns="47780" rIns="95560" bIns="47780" rtlCol="0"/>
          <a:lstStyle>
            <a:lvl1pPr algn="l">
              <a:defRPr sz="13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5560" tIns="47780" rIns="95560" bIns="47780" rtlCol="0"/>
          <a:lstStyle>
            <a:lvl1pPr algn="r">
              <a:defRPr sz="1300"/>
            </a:lvl1pPr>
          </a:lstStyle>
          <a:p>
            <a:fld id="{D77633BE-0766-4701-97A4-87960AEAA15B}" type="datetimeFigureOut">
              <a:rPr lang="en-US" smtClean="0"/>
              <a:pPr/>
              <a:t>21/11/2017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5560" tIns="47780" rIns="95560" bIns="47780"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5560" tIns="47780" rIns="95560" bIns="47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5560" tIns="47780" rIns="95560" bIns="47780"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dirty="0"/>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smtClean="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32526B3C-C849-4264-8D42-4C7C2FC22E9B}" type="datetime3">
              <a:rPr lang="en-CA" noProof="0" smtClean="0"/>
              <a:t>21 November 2017</a:t>
            </a:fld>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dirty="0" smtClean="0"/>
              <a:t>Footer or alternate date</a:t>
            </a:r>
            <a:endParaRPr lang="en-GB" noProof="0" dirty="0"/>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3899700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1D235C-435B-4362-8C78-E781D66DF8A1}" type="datetime3">
              <a:rPr lang="en-CA" noProof="0" smtClean="0"/>
              <a:t>21 November 2017</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8"/>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3817172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7F991E-237A-4A08-96EC-A264B27EFF6E}" type="datetime3">
              <a:rPr lang="en-CA" noProof="0" smtClean="0"/>
              <a:t>21 November 2017</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3"/>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32171797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smtClean="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smtClean="0"/>
              <a:t>Photo 4.3x3.8cm</a:t>
            </a:r>
            <a:endParaRPr lang="en-GB" noProof="0" dirty="0"/>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smtClean="0"/>
              <a:t>Photo 4.3x3.8cm</a:t>
            </a:r>
          </a:p>
        </p:txBody>
      </p:sp>
      <p:sp>
        <p:nvSpPr>
          <p:cNvPr id="3" name="Date Placeholder 2"/>
          <p:cNvSpPr>
            <a:spLocks noGrp="1"/>
          </p:cNvSpPr>
          <p:nvPr>
            <p:ph type="dt" sz="half" idx="10"/>
          </p:nvPr>
        </p:nvSpPr>
        <p:spPr/>
        <p:txBody>
          <a:bodyPr/>
          <a:lstStyle/>
          <a:p>
            <a:fld id="{3FA6830A-6B4A-4583-9C8C-6C5AF4876DEC}" type="datetime3">
              <a:rPr lang="en-CA" noProof="0" smtClean="0"/>
              <a:t>21 November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2" name="Footer Placeholder 1"/>
          <p:cNvSpPr>
            <a:spLocks noGrp="1"/>
          </p:cNvSpPr>
          <p:nvPr>
            <p:ph type="ftr" sz="quarter" idx="38"/>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7100827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p>
        </p:txBody>
      </p:sp>
      <p:sp>
        <p:nvSpPr>
          <p:cNvPr id="3" name="Date Placeholder 2"/>
          <p:cNvSpPr>
            <a:spLocks noGrp="1"/>
          </p:cNvSpPr>
          <p:nvPr>
            <p:ph type="dt" sz="half" idx="10"/>
          </p:nvPr>
        </p:nvSpPr>
        <p:spPr/>
        <p:txBody>
          <a:bodyPr/>
          <a:lstStyle/>
          <a:p>
            <a:fld id="{FCE3786D-F740-4A42-ADE4-0F1B3498DD4C}" type="datetime3">
              <a:rPr lang="en-CA" noProof="0" smtClean="0"/>
              <a:t>21 November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lvl1pPr>
              <a:defRPr>
                <a:latin typeface="+mj-lt"/>
              </a:defRPr>
            </a:lvl1p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734217"/>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0EFF7E04-F823-4630-9335-979484DAA4B9}" type="datetime3">
              <a:rPr lang="en-CA" noProof="0" smtClean="0"/>
              <a:t>21 November 2017</a:t>
            </a:fld>
            <a:endParaRPr lang="en-GB" noProof="0" dirty="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dirty="0" smtClean="0"/>
              <a:t>Footer or alternate date</a:t>
            </a:r>
            <a:endParaRPr lang="en-GB" noProof="0" dirty="0"/>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smtClean="0"/>
              <a:t>Click to add ‘thank you’</a:t>
            </a:r>
            <a:endParaRPr lang="en-GB" noProof="0" dirty="0"/>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smtClean="0"/>
              <a:t>Office name and address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smtClean="0"/>
              <a:t>Click to edit Master text styles</a:t>
            </a:r>
          </a:p>
        </p:txBody>
      </p:sp>
    </p:spTree>
    <p:extLst>
      <p:ext uri="{BB962C8B-B14F-4D97-AF65-F5344CB8AC3E}">
        <p14:creationId xmlns:p14="http://schemas.microsoft.com/office/powerpoint/2010/main" val="4002114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smtClean="0"/>
              <a:t>Chinese title</a:t>
            </a:r>
            <a:endParaRPr lang="en-GB" noProof="0" dirty="0"/>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Chinese subtitle</a:t>
            </a:r>
            <a:endParaRPr lang="en-GB" noProof="0" dirty="0"/>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ADCC843D-93BB-46B6-89EA-4E280166CCAB}" type="datetime3">
              <a:rPr lang="en-CA" noProof="0" smtClean="0"/>
              <a:t>21 November 2017</a:t>
            </a:fld>
            <a:endParaRPr lang="en-GB" noProof="0" dirty="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smtClean="0"/>
              <a:t>Western title</a:t>
            </a:r>
            <a:endParaRPr lang="en-GB" noProof="0" dirty="0"/>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smtClean="0"/>
              <a:t>Western title</a:t>
            </a:r>
            <a:endParaRPr lang="en-GB" noProof="0" dirty="0"/>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smtClean="0"/>
              <a:t>Document ref (Western)</a:t>
            </a:r>
            <a:endParaRPr lang="en-GB" noProof="0" dirty="0"/>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0" smtClean="0"/>
              <a:t>Footer or alternate date</a:t>
            </a:r>
            <a:endParaRPr lang="en-GB" altLang="zh-CN" noProof="0" dirty="0"/>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smtClean="0"/>
              <a:t>Document ref (Chinese)</a:t>
            </a:r>
            <a:endParaRPr lang="en-GB" noProof="0" dirty="0"/>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1221919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smtClean="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082B695C-284C-4B77-9591-31304B4ECC0C}" type="datetime3">
              <a:rPr lang="en-CA" noProof="0" smtClean="0"/>
              <a:t>21 November 2017</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smtClean="0"/>
              <a:t>Footer or alternate date</a:t>
            </a:r>
            <a:endParaRPr lang="en-GB" noProof="0" dirty="0"/>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smtClean="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smtClean="0"/>
              <a:t>Chinese subtitle</a:t>
            </a:r>
            <a:endParaRPr lang="en-GB" noProof="0" dirty="0"/>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smtClean="0"/>
              <a:t>Western subtitle</a:t>
            </a:r>
            <a:endParaRPr lang="en-GB" noProof="0" dirty="0"/>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smtClean="0"/>
              <a:t>Western title</a:t>
            </a:r>
            <a:endParaRPr lang="en-GB" noProof="0" dirty="0"/>
          </a:p>
        </p:txBody>
      </p:sp>
    </p:spTree>
    <p:extLst>
      <p:ext uri="{BB962C8B-B14F-4D97-AF65-F5344CB8AC3E}">
        <p14:creationId xmlns:p14="http://schemas.microsoft.com/office/powerpoint/2010/main" val="6556548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smtClean="0"/>
              <a:t>Click to edit Chinese title</a:t>
            </a:r>
            <a:endParaRPr lang="en-GB" noProof="0" dirty="0"/>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smtClean="0"/>
              <a:t>Click to edit Western title</a:t>
            </a:r>
            <a:endParaRPr lang="en-GB" noProof="0" dirty="0"/>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smtClean="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smtClean="0"/>
              <a:t>Western subtitle</a:t>
            </a:r>
          </a:p>
        </p:txBody>
      </p:sp>
      <p:sp>
        <p:nvSpPr>
          <p:cNvPr id="5" name="Date Placeholder 4"/>
          <p:cNvSpPr>
            <a:spLocks noGrp="1"/>
          </p:cNvSpPr>
          <p:nvPr>
            <p:ph type="dt" sz="half" idx="17"/>
          </p:nvPr>
        </p:nvSpPr>
        <p:spPr/>
        <p:txBody>
          <a:bodyPr/>
          <a:lstStyle/>
          <a:p>
            <a:fld id="{D5D7EBD8-24FB-40F2-8FBE-D3F159BE1DD9}" type="datetime3">
              <a:rPr lang="en-CA" noProof="0" smtClean="0"/>
              <a:t>21 November 2017</a:t>
            </a:fld>
            <a:endParaRPr lang="en-GB" noProof="0" dirty="0"/>
          </a:p>
        </p:txBody>
      </p:sp>
      <p:sp>
        <p:nvSpPr>
          <p:cNvPr id="7" name="Footer Placeholder 6"/>
          <p:cNvSpPr>
            <a:spLocks noGrp="1"/>
          </p:cNvSpPr>
          <p:nvPr>
            <p:ph type="ftr" sz="quarter" idx="18"/>
          </p:nvPr>
        </p:nvSpPr>
        <p:spPr/>
        <p:txBody>
          <a:bodyPr/>
          <a:lstStyle/>
          <a:p>
            <a:r>
              <a:rPr lang="en-GB" noProof="0" dirty="0" smtClean="0"/>
              <a:t>Footer or alternate date</a:t>
            </a:r>
            <a:endParaRPr lang="en-GB" noProof="0" dirty="0"/>
          </a:p>
        </p:txBody>
      </p:sp>
      <p:sp>
        <p:nvSpPr>
          <p:cNvPr id="13" name="Slide Number Placeholder 12"/>
          <p:cNvSpPr>
            <a:spLocks noGrp="1"/>
          </p:cNvSpPr>
          <p:nvPr>
            <p:ph type="sldNum" sz="quarter" idx="19"/>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14547364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smtClean="0"/>
              <a:t>Click to edit Chinese title</a:t>
            </a:r>
            <a:endParaRPr lang="en-GB" noProof="0" dirty="0"/>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smtClean="0"/>
              <a:t>Click to edit Western title</a:t>
            </a:r>
            <a:endParaRPr lang="en-GB" noProof="0" dirty="0"/>
          </a:p>
        </p:txBody>
      </p:sp>
      <p:sp>
        <p:nvSpPr>
          <p:cNvPr id="2" name="Date Placeholder 1"/>
          <p:cNvSpPr>
            <a:spLocks noGrp="1"/>
          </p:cNvSpPr>
          <p:nvPr>
            <p:ph type="dt" sz="half" idx="33"/>
          </p:nvPr>
        </p:nvSpPr>
        <p:spPr/>
        <p:txBody>
          <a:bodyPr/>
          <a:lstStyle/>
          <a:p>
            <a:fld id="{0EC84DC4-6615-4D18-AE20-1D689F61AC85}" type="datetime3">
              <a:rPr lang="en-CA" noProof="0" smtClean="0"/>
              <a:t>21 November 2017</a:t>
            </a:fld>
            <a:endParaRPr lang="en-GB" noProof="0" dirty="0"/>
          </a:p>
        </p:txBody>
      </p:sp>
      <p:sp>
        <p:nvSpPr>
          <p:cNvPr id="4" name="Footer Placeholder 3"/>
          <p:cNvSpPr>
            <a:spLocks noGrp="1"/>
          </p:cNvSpPr>
          <p:nvPr>
            <p:ph type="ftr" sz="quarter" idx="34"/>
          </p:nvPr>
        </p:nvSpPr>
        <p:spPr/>
        <p:txBody>
          <a:bodyPr/>
          <a:lstStyle/>
          <a:p>
            <a:r>
              <a:rPr lang="en-GB" noProof="0" dirty="0" smtClean="0"/>
              <a:t>Footer or alternate date</a:t>
            </a:r>
            <a:endParaRPr lang="en-GB" noProof="0" dirty="0"/>
          </a:p>
        </p:txBody>
      </p:sp>
      <p:sp>
        <p:nvSpPr>
          <p:cNvPr id="5" name="Slide Number Placeholder 4"/>
          <p:cNvSpPr>
            <a:spLocks noGrp="1"/>
          </p:cNvSpPr>
          <p:nvPr>
            <p:ph type="sldNum" sz="quarter" idx="35"/>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489158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smtClean="0"/>
              <a:t>Click to edit Chinese title</a:t>
            </a:r>
            <a:endParaRPr lang="en-GB" noProof="0" dirty="0"/>
          </a:p>
        </p:txBody>
      </p:sp>
      <p:sp>
        <p:nvSpPr>
          <p:cNvPr id="5" name="Date Placeholder 4"/>
          <p:cNvSpPr>
            <a:spLocks noGrp="1"/>
          </p:cNvSpPr>
          <p:nvPr>
            <p:ph type="dt" sz="half" idx="26"/>
          </p:nvPr>
        </p:nvSpPr>
        <p:spPr/>
        <p:txBody>
          <a:bodyPr/>
          <a:lstStyle/>
          <a:p>
            <a:fld id="{9462A57A-9F1C-4636-8982-E61D9C485709}" type="datetime3">
              <a:rPr lang="en-CA" noProof="0" smtClean="0"/>
              <a:t>21 November 2017</a:t>
            </a:fld>
            <a:endParaRPr lang="en-GB" noProof="0" dirty="0"/>
          </a:p>
        </p:txBody>
      </p:sp>
      <p:sp>
        <p:nvSpPr>
          <p:cNvPr id="7" name="Footer Placeholder 6"/>
          <p:cNvSpPr>
            <a:spLocks noGrp="1"/>
          </p:cNvSpPr>
          <p:nvPr>
            <p:ph type="ftr" sz="quarter" idx="27"/>
          </p:nvPr>
        </p:nvSpPr>
        <p:spPr/>
        <p:txBody>
          <a:bodyPr/>
          <a:lstStyle/>
          <a:p>
            <a:r>
              <a:rPr lang="en-GB" noProof="0" dirty="0" smtClean="0"/>
              <a:t>Footer or alternate date</a:t>
            </a:r>
            <a:endParaRPr lang="en-GB" noProof="0" dirty="0"/>
          </a:p>
        </p:txBody>
      </p:sp>
      <p:sp>
        <p:nvSpPr>
          <p:cNvPr id="8" name="Slide Number Placeholder 7"/>
          <p:cNvSpPr>
            <a:spLocks noGrp="1"/>
          </p:cNvSpPr>
          <p:nvPr>
            <p:ph type="sldNum" sz="quarter" idx="28"/>
          </p:nvPr>
        </p:nvSpPr>
        <p:spPr/>
        <p:txBody>
          <a:bodyPr/>
          <a:lstStyle/>
          <a:p>
            <a:fld id="{D34DACC3-9742-4940-92E6-4CAB853A3218}" type="slidenum">
              <a:rPr lang="en-GB" noProof="0" smtClean="0"/>
              <a:pPr/>
              <a:t>‹#›</a:t>
            </a:fld>
            <a:endParaRPr lang="en-GB" noProof="0" dirty="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smtClean="0"/>
              <a:t>Click to edit Western title</a:t>
            </a:r>
            <a:endParaRPr lang="en-GB" noProof="0" dirty="0"/>
          </a:p>
        </p:txBody>
      </p:sp>
    </p:spTree>
    <p:extLst>
      <p:ext uri="{BB962C8B-B14F-4D97-AF65-F5344CB8AC3E}">
        <p14:creationId xmlns:p14="http://schemas.microsoft.com/office/powerpoint/2010/main" val="31955261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smtClean="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smtClean="0"/>
              <a:t>Click to edit Master title style</a:t>
            </a:r>
            <a:endParaRPr lang="en-GB" noProof="0" dirty="0"/>
          </a:p>
        </p:txBody>
      </p:sp>
      <p:sp>
        <p:nvSpPr>
          <p:cNvPr id="2" name="Date Placeholder 1"/>
          <p:cNvSpPr>
            <a:spLocks noGrp="1"/>
          </p:cNvSpPr>
          <p:nvPr>
            <p:ph type="dt" sz="half" idx="10"/>
          </p:nvPr>
        </p:nvSpPr>
        <p:spPr/>
        <p:txBody>
          <a:bodyPr/>
          <a:lstStyle/>
          <a:p>
            <a:fld id="{162A90D1-09E4-44B5-A380-B5420294AD39}" type="datetime3">
              <a:rPr lang="en-CA" noProof="0" smtClean="0"/>
              <a:t>21 November 2017</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smtClean="0"/>
              <a:t>Footer or alternate date</a:t>
            </a:r>
            <a:endParaRPr lang="en-GB" noProof="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2014534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smtClean="0"/>
              <a:t>Click to 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smtClean="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5C9A08DC-FB4C-4FE5-9D54-7DC060169503}" type="datetime3">
              <a:rPr lang="en-CA" noProof="0" smtClean="0"/>
              <a:t>21 November 2017</a:t>
            </a:fld>
            <a:endParaRPr lang="en-GB" noProof="0" dirty="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0" smtClean="0"/>
              <a:t>Footer or alternate date</a:t>
            </a:r>
            <a:endParaRPr lang="en-GB" noProof="0" dirty="0"/>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smtClean="0"/>
              <a:t>Office name and address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smtClean="0"/>
              <a:t>Click to 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smtClean="0"/>
              <a:t>Office name and address</a:t>
            </a:r>
          </a:p>
          <a:p>
            <a:pPr lvl="1"/>
            <a:r>
              <a:rPr lang="en-GB" noProof="0" dirty="0" smtClean="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smtClean="0"/>
              <a:t>Click to edit Master text styles</a:t>
            </a:r>
          </a:p>
        </p:txBody>
      </p:sp>
    </p:spTree>
    <p:extLst>
      <p:ext uri="{BB962C8B-B14F-4D97-AF65-F5344CB8AC3E}">
        <p14:creationId xmlns:p14="http://schemas.microsoft.com/office/powerpoint/2010/main" val="341437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fld id="{3F1EAEE7-C8A2-400D-A983-ABFACB1B6142}" type="datetime3">
              <a:rPr lang="en-CA" noProof="0" smtClean="0"/>
              <a:t>21 November 2017</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fld id="{BF0D8B35-879C-43DE-B4A4-2B90A29E4191}" type="datetime3">
              <a:rPr lang="en-CA" noProof="0" smtClean="0"/>
              <a:t>21 November 2017</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1541605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81735685-29DE-407B-BDC9-02FF69289527}" type="datetime3">
              <a:rPr lang="en-CA" noProof="0" smtClean="0"/>
              <a:t>21 November 2017</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95EB64E8-2936-401D-8753-9E87D997E5DB}" type="datetime3">
              <a:rPr lang="en-CA" noProof="0" smtClean="0"/>
              <a:t>21 November 2017</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4101448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7930E5-BFA9-44B2-82A1-B7F1C751E9B6}" type="datetime3">
              <a:rPr lang="en-CA" noProof="0" smtClean="0"/>
              <a:t>21 November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7595A9-715E-463A-A046-9F2088ADFB2F}" type="datetime3">
              <a:rPr lang="en-CA" noProof="0" smtClean="0"/>
              <a:t>21 November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671323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7729D-ED95-4A01-8037-C93457A37DB7}" type="datetime3">
              <a:rPr lang="en-CA" noProof="0" smtClean="0"/>
              <a:t>21 November 2017</a:t>
            </a:fld>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3" name="Footer Placeholder 2"/>
          <p:cNvSpPr>
            <a:spLocks noGrp="1"/>
          </p:cNvSpPr>
          <p:nvPr>
            <p:ph type="ftr" sz="quarter" idx="13"/>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dirty="0"/>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pPr/>
              <a:t>‹#›</a:t>
            </a:fld>
            <a:endParaRPr lang="en-GB" noProof="0" dirty="0"/>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5802AB24-EFF2-4E38-8D10-85FBA61577C7}" type="datetime3">
              <a:rPr lang="en-CA" noProof="0" smtClean="0"/>
              <a:t>21 November 2017</a:t>
            </a:fld>
            <a:endParaRPr lang="en-GB" noProof="0" dirty="0"/>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noProof="0" dirty="0" smtClean="0"/>
              <a:t>Footer or alternate date</a:t>
            </a:r>
            <a:endParaRPr lang="en-GB" noProof="0" dirty="0"/>
          </a:p>
        </p:txBody>
      </p:sp>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timing>
    <p:tnLst>
      <p:par>
        <p:cTn id="1" dur="indefinite" restart="never" nodeType="tmRoot"/>
      </p:par>
    </p:tnLst>
  </p:timing>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y.picard@denton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1624032"/>
            <a:ext cx="6876200" cy="1107996"/>
          </a:xfrm>
        </p:spPr>
        <p:txBody>
          <a:bodyPr/>
          <a:lstStyle/>
          <a:p>
            <a:r>
              <a:rPr lang="en-US" dirty="0" smtClean="0"/>
              <a:t/>
            </a:r>
            <a:br>
              <a:rPr lang="en-US" dirty="0" smtClean="0"/>
            </a:br>
            <a:endParaRPr lang="en-CA" dirty="0"/>
          </a:p>
        </p:txBody>
      </p:sp>
      <p:sp>
        <p:nvSpPr>
          <p:cNvPr id="9" name="Subtitle 8"/>
          <p:cNvSpPr>
            <a:spLocks noGrp="1"/>
          </p:cNvSpPr>
          <p:nvPr>
            <p:ph type="subTitle" idx="1"/>
          </p:nvPr>
        </p:nvSpPr>
        <p:spPr>
          <a:xfrm>
            <a:off x="1077913" y="1806785"/>
            <a:ext cx="6876200" cy="3992882"/>
          </a:xfrm>
        </p:spPr>
        <p:txBody>
          <a:bodyPr/>
          <a:lstStyle/>
          <a:p>
            <a:r>
              <a:rPr lang="en-US" dirty="0"/>
              <a:t>Changing </a:t>
            </a:r>
            <a:r>
              <a:rPr lang="en-US" dirty="0" smtClean="0"/>
              <a:t>the benefits of employees </a:t>
            </a:r>
            <a:r>
              <a:rPr lang="en-US" dirty="0"/>
              <a:t>and </a:t>
            </a:r>
            <a:r>
              <a:rPr lang="en-US" dirty="0" smtClean="0"/>
              <a:t>retirees:</a:t>
            </a:r>
          </a:p>
          <a:p>
            <a:r>
              <a:rPr lang="en-US" dirty="0" smtClean="0"/>
              <a:t>Can we do that?</a:t>
            </a:r>
          </a:p>
          <a:p>
            <a:endParaRPr lang="en-US" dirty="0" smtClean="0"/>
          </a:p>
          <a:p>
            <a:r>
              <a:rPr lang="en-US" sz="2400" dirty="0" smtClean="0"/>
              <a:t>November 24, 2017</a:t>
            </a:r>
          </a:p>
          <a:p>
            <a:r>
              <a:rPr lang="en-US" sz="2400" dirty="0" smtClean="0"/>
              <a:t>Dentons Toronto Employment and Labour seminar</a:t>
            </a:r>
          </a:p>
          <a:p>
            <a:endParaRPr lang="en-US" sz="2400" dirty="0"/>
          </a:p>
          <a:p>
            <a:pPr algn="r"/>
            <a:r>
              <a:rPr lang="en-US" sz="1600" dirty="0" smtClean="0"/>
              <a:t>Mary Picard</a:t>
            </a:r>
          </a:p>
          <a:p>
            <a:pPr algn="r"/>
            <a:r>
              <a:rPr lang="en-US" sz="1600" dirty="0" smtClean="0">
                <a:hlinkClick r:id="rId3"/>
              </a:rPr>
              <a:t>mary.picard@dentons.com</a:t>
            </a:r>
            <a:endParaRPr lang="en-US" sz="1600" dirty="0" smtClean="0"/>
          </a:p>
          <a:p>
            <a:pPr algn="r"/>
            <a:r>
              <a:rPr lang="en-US" sz="1600" dirty="0" smtClean="0"/>
              <a:t>(416) 863-4469</a:t>
            </a:r>
            <a:endParaRPr lang="en-CA" sz="1600" dirty="0"/>
          </a:p>
        </p:txBody>
      </p:sp>
      <p:sp>
        <p:nvSpPr>
          <p:cNvPr id="4" name="Slide Number Placeholder 3"/>
          <p:cNvSpPr>
            <a:spLocks noGrp="1"/>
          </p:cNvSpPr>
          <p:nvPr>
            <p:ph type="sldNum" sz="quarter" idx="13"/>
          </p:nvPr>
        </p:nvSpPr>
        <p:spPr/>
        <p:txBody>
          <a:bodyPr/>
          <a:lstStyle/>
          <a:p>
            <a:fld id="{D34DACC3-9742-4940-92E6-4CAB853A3218}" type="slidenum">
              <a:rPr lang="en-GB" smtClean="0"/>
              <a:pPr/>
              <a:t>1</a:t>
            </a:fld>
            <a:endParaRPr lang="en-GB" dirty="0"/>
          </a:p>
        </p:txBody>
      </p:sp>
    </p:spTree>
    <p:extLst>
      <p:ext uri="{BB962C8B-B14F-4D97-AF65-F5344CB8AC3E}">
        <p14:creationId xmlns:p14="http://schemas.microsoft.com/office/powerpoint/2010/main" val="2250830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66713" y="1100668"/>
            <a:ext cx="8408987" cy="5071532"/>
          </a:xfrm>
        </p:spPr>
        <p:txBody>
          <a:bodyPr/>
          <a:lstStyle/>
          <a:p>
            <a:pPr marL="0" indent="0" algn="ctr">
              <a:buNone/>
            </a:pPr>
            <a:r>
              <a:rPr lang="en-US" sz="1800" b="1" dirty="0" smtClean="0">
                <a:solidFill>
                  <a:srgbClr val="000000"/>
                </a:solidFill>
              </a:rPr>
              <a:t>“PRBs” or “OPEBs” or “retiree h&amp;w benefits”</a:t>
            </a:r>
          </a:p>
          <a:p>
            <a:pPr>
              <a:spcBef>
                <a:spcPts val="0"/>
              </a:spcBef>
            </a:pPr>
            <a:r>
              <a:rPr lang="en-US" sz="1400" dirty="0" smtClean="0">
                <a:solidFill>
                  <a:srgbClr val="000000"/>
                </a:solidFill>
              </a:rPr>
              <a:t>life insurance </a:t>
            </a:r>
          </a:p>
          <a:p>
            <a:pPr>
              <a:spcBef>
                <a:spcPts val="0"/>
              </a:spcBef>
            </a:pPr>
            <a:r>
              <a:rPr lang="en-US" sz="1400" dirty="0">
                <a:solidFill>
                  <a:srgbClr val="000000"/>
                </a:solidFill>
              </a:rPr>
              <a:t>p</a:t>
            </a:r>
            <a:r>
              <a:rPr lang="en-US" sz="1400" dirty="0" smtClean="0">
                <a:solidFill>
                  <a:srgbClr val="000000"/>
                </a:solidFill>
              </a:rPr>
              <a:t>rivate/semi-private hospital care</a:t>
            </a:r>
          </a:p>
          <a:p>
            <a:pPr>
              <a:spcBef>
                <a:spcPts val="0"/>
              </a:spcBef>
            </a:pPr>
            <a:r>
              <a:rPr lang="en-US" sz="1400" dirty="0">
                <a:solidFill>
                  <a:srgbClr val="000000"/>
                </a:solidFill>
              </a:rPr>
              <a:t>d</a:t>
            </a:r>
            <a:r>
              <a:rPr lang="en-US" sz="1400" dirty="0" smtClean="0">
                <a:solidFill>
                  <a:srgbClr val="000000"/>
                </a:solidFill>
              </a:rPr>
              <a:t>ental</a:t>
            </a:r>
          </a:p>
          <a:p>
            <a:pPr>
              <a:spcBef>
                <a:spcPts val="0"/>
              </a:spcBef>
            </a:pPr>
            <a:r>
              <a:rPr lang="en-US" sz="1400" dirty="0">
                <a:solidFill>
                  <a:srgbClr val="000000"/>
                </a:solidFill>
              </a:rPr>
              <a:t>e</a:t>
            </a:r>
            <a:r>
              <a:rPr lang="en-US" sz="1400" dirty="0" smtClean="0">
                <a:solidFill>
                  <a:srgbClr val="000000"/>
                </a:solidFill>
              </a:rPr>
              <a:t>nhanced drug</a:t>
            </a:r>
          </a:p>
          <a:p>
            <a:pPr>
              <a:spcBef>
                <a:spcPts val="0"/>
              </a:spcBef>
            </a:pPr>
            <a:r>
              <a:rPr lang="en-US" sz="1400" dirty="0">
                <a:solidFill>
                  <a:srgbClr val="000000"/>
                </a:solidFill>
              </a:rPr>
              <a:t>o</a:t>
            </a:r>
            <a:r>
              <a:rPr lang="en-US" sz="1400" dirty="0" smtClean="0">
                <a:solidFill>
                  <a:srgbClr val="000000"/>
                </a:solidFill>
              </a:rPr>
              <a:t>ut-of-country insurance</a:t>
            </a:r>
          </a:p>
          <a:p>
            <a:pPr marL="0" indent="0" algn="ctr">
              <a:buNone/>
            </a:pPr>
            <a:r>
              <a:rPr lang="en-US" sz="1400" i="1" dirty="0" smtClean="0">
                <a:solidFill>
                  <a:srgbClr val="7030A0"/>
                </a:solidFill>
              </a:rPr>
              <a:t>benefits promised to be given to “retirees”</a:t>
            </a:r>
          </a:p>
          <a:p>
            <a:pPr marL="0" indent="0">
              <a:buNone/>
            </a:pPr>
            <a:r>
              <a:rPr lang="en-US" sz="1400" i="1" dirty="0" smtClean="0">
                <a:solidFill>
                  <a:srgbClr val="000000"/>
                </a:solidFill>
              </a:rPr>
              <a:t>RARELY, the promise is that retirees get the benefits ONLY if they “retire from employment and immediately commence to receive a company pension” – i.e. only if the individual is receiving a defined benefit pension from the company (former employer’s) DB registered pension plan </a:t>
            </a:r>
          </a:p>
          <a:p>
            <a:pPr marL="0" indent="0">
              <a:buNone/>
            </a:pPr>
            <a:r>
              <a:rPr lang="en-US" sz="1400" b="1" i="1" dirty="0" smtClean="0">
                <a:solidFill>
                  <a:srgbClr val="7030A0"/>
                </a:solidFill>
              </a:rPr>
              <a:t>WHERE </a:t>
            </a:r>
            <a:r>
              <a:rPr lang="en-US" sz="1400" i="1" dirty="0" smtClean="0">
                <a:solidFill>
                  <a:srgbClr val="7030A0"/>
                </a:solidFill>
              </a:rPr>
              <a:t>is that promise made by the employer set out?  </a:t>
            </a:r>
          </a:p>
          <a:p>
            <a:pPr>
              <a:spcBef>
                <a:spcPts val="0"/>
              </a:spcBef>
            </a:pPr>
            <a:r>
              <a:rPr lang="en-US" sz="1400" dirty="0">
                <a:solidFill>
                  <a:srgbClr val="000000"/>
                </a:solidFill>
              </a:rPr>
              <a:t>c</a:t>
            </a:r>
            <a:r>
              <a:rPr lang="en-US" sz="1400" dirty="0" smtClean="0">
                <a:solidFill>
                  <a:srgbClr val="000000"/>
                </a:solidFill>
              </a:rPr>
              <a:t>ollective agreements</a:t>
            </a:r>
          </a:p>
          <a:p>
            <a:pPr>
              <a:spcBef>
                <a:spcPts val="0"/>
              </a:spcBef>
            </a:pPr>
            <a:r>
              <a:rPr lang="en-US" sz="1400" dirty="0">
                <a:solidFill>
                  <a:srgbClr val="000000"/>
                </a:solidFill>
              </a:rPr>
              <a:t>w</a:t>
            </a:r>
            <a:r>
              <a:rPr lang="en-US" sz="1400" dirty="0" smtClean="0">
                <a:solidFill>
                  <a:srgbClr val="000000"/>
                </a:solidFill>
              </a:rPr>
              <a:t>ritten employment contracts</a:t>
            </a:r>
          </a:p>
          <a:p>
            <a:pPr>
              <a:spcBef>
                <a:spcPts val="0"/>
              </a:spcBef>
            </a:pPr>
            <a:r>
              <a:rPr lang="en-US" sz="1400" dirty="0">
                <a:solidFill>
                  <a:srgbClr val="000000"/>
                </a:solidFill>
              </a:rPr>
              <a:t>b</a:t>
            </a:r>
            <a:r>
              <a:rPr lang="en-US" sz="1400" dirty="0" smtClean="0">
                <a:solidFill>
                  <a:srgbClr val="000000"/>
                </a:solidFill>
              </a:rPr>
              <a:t>enefits booklets</a:t>
            </a:r>
          </a:p>
          <a:p>
            <a:pPr>
              <a:spcBef>
                <a:spcPts val="0"/>
              </a:spcBef>
            </a:pPr>
            <a:r>
              <a:rPr lang="en-US" sz="1400" dirty="0" smtClean="0">
                <a:solidFill>
                  <a:srgbClr val="000000"/>
                </a:solidFill>
              </a:rPr>
              <a:t>plan document</a:t>
            </a:r>
            <a:endParaRPr lang="en-US" sz="1400" dirty="0">
              <a:solidFill>
                <a:srgbClr val="000000"/>
              </a:solidFill>
            </a:endParaRPr>
          </a:p>
          <a:p>
            <a:pPr>
              <a:spcBef>
                <a:spcPts val="0"/>
              </a:spcBef>
            </a:pPr>
            <a:r>
              <a:rPr lang="en-US" sz="1400" dirty="0" smtClean="0">
                <a:solidFill>
                  <a:srgbClr val="000000"/>
                </a:solidFill>
              </a:rPr>
              <a:t>severance letters</a:t>
            </a:r>
          </a:p>
          <a:p>
            <a:pPr>
              <a:spcBef>
                <a:spcPts val="0"/>
              </a:spcBef>
            </a:pPr>
            <a:r>
              <a:rPr lang="en-US" sz="1400" dirty="0">
                <a:solidFill>
                  <a:srgbClr val="000000"/>
                </a:solidFill>
              </a:rPr>
              <a:t>p</a:t>
            </a:r>
            <a:r>
              <a:rPr lang="en-US" sz="1400" dirty="0" smtClean="0">
                <a:solidFill>
                  <a:srgbClr val="000000"/>
                </a:solidFill>
              </a:rPr>
              <a:t>lant closure agreements</a:t>
            </a:r>
          </a:p>
          <a:p>
            <a:pPr>
              <a:spcBef>
                <a:spcPts val="0"/>
              </a:spcBef>
            </a:pPr>
            <a:r>
              <a:rPr lang="en-US" sz="1400" dirty="0">
                <a:solidFill>
                  <a:srgbClr val="000000"/>
                </a:solidFill>
              </a:rPr>
              <a:t>a</a:t>
            </a:r>
            <a:r>
              <a:rPr lang="en-US" sz="1400" dirty="0" smtClean="0">
                <a:solidFill>
                  <a:srgbClr val="000000"/>
                </a:solidFill>
              </a:rPr>
              <a:t>nnual benefit statements given to employees</a:t>
            </a:r>
          </a:p>
          <a:p>
            <a:pPr marL="0" indent="0" algn="ctr">
              <a:buNone/>
            </a:pPr>
            <a:r>
              <a:rPr lang="en-US" sz="1400" i="1" dirty="0" smtClean="0">
                <a:solidFill>
                  <a:srgbClr val="000000"/>
                </a:solidFill>
              </a:rPr>
              <a:t>*This presentation does </a:t>
            </a:r>
            <a:r>
              <a:rPr lang="en-US" sz="1400" b="1" i="1" dirty="0" smtClean="0">
                <a:solidFill>
                  <a:srgbClr val="7030A0"/>
                </a:solidFill>
              </a:rPr>
              <a:t>NOT </a:t>
            </a:r>
            <a:r>
              <a:rPr lang="en-US" sz="1400" i="1" dirty="0" smtClean="0">
                <a:solidFill>
                  <a:srgbClr val="000000"/>
                </a:solidFill>
              </a:rPr>
              <a:t>address retiree benefits such as</a:t>
            </a:r>
          </a:p>
          <a:p>
            <a:pPr marL="0" indent="0" algn="ctr">
              <a:spcBef>
                <a:spcPts val="0"/>
              </a:spcBef>
              <a:buNone/>
            </a:pPr>
            <a:r>
              <a:rPr lang="en-US" sz="1400" i="1" dirty="0" smtClean="0">
                <a:solidFill>
                  <a:srgbClr val="000000"/>
                </a:solidFill>
              </a:rPr>
              <a:t>registered pension plan benefits or other retirement/savings plans *</a:t>
            </a:r>
          </a:p>
          <a:p>
            <a:pPr marL="0" indent="0">
              <a:buNone/>
            </a:pPr>
            <a:endParaRPr lang="en-US" i="1" dirty="0">
              <a:solidFill>
                <a:srgbClr val="000000"/>
              </a:solidFill>
            </a:endParaRP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2</a:t>
            </a:fld>
            <a:endParaRPr lang="en-GB" noProof="0" dirty="0"/>
          </a:p>
        </p:txBody>
      </p:sp>
      <p:sp>
        <p:nvSpPr>
          <p:cNvPr id="6" name="Title 5"/>
          <p:cNvSpPr>
            <a:spLocks noGrp="1"/>
          </p:cNvSpPr>
          <p:nvPr>
            <p:ph type="title"/>
          </p:nvPr>
        </p:nvSpPr>
        <p:spPr>
          <a:xfrm>
            <a:off x="366713" y="340359"/>
            <a:ext cx="8408987" cy="565573"/>
          </a:xfrm>
        </p:spPr>
        <p:txBody>
          <a:bodyPr/>
          <a:lstStyle/>
          <a:p>
            <a:pPr algn="ctr"/>
            <a:r>
              <a:rPr lang="en-US" sz="3200" dirty="0" smtClean="0"/>
              <a:t>Cutting back retiree benefits: a field guide</a:t>
            </a:r>
            <a:endParaRPr lang="en-US" sz="3200" dirty="0"/>
          </a:p>
        </p:txBody>
      </p:sp>
    </p:spTree>
    <p:extLst>
      <p:ext uri="{BB962C8B-B14F-4D97-AF65-F5344CB8AC3E}">
        <p14:creationId xmlns:p14="http://schemas.microsoft.com/office/powerpoint/2010/main" val="3528757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58246" y="863601"/>
            <a:ext cx="8408987" cy="5334000"/>
          </a:xfrm>
        </p:spPr>
        <p:txBody>
          <a:bodyPr/>
          <a:lstStyle/>
          <a:p>
            <a:pPr marL="0" indent="0">
              <a:buNone/>
            </a:pPr>
            <a:r>
              <a:rPr lang="en-US" sz="1400" dirty="0" smtClean="0">
                <a:solidFill>
                  <a:srgbClr val="000000"/>
                </a:solidFill>
              </a:rPr>
              <a:t>Legal analysis is completely different among different categories of individuals:</a:t>
            </a:r>
          </a:p>
          <a:p>
            <a:pPr>
              <a:spcBef>
                <a:spcPts val="600"/>
              </a:spcBef>
              <a:buFont typeface="Wingdings" panose="05000000000000000000" pitchFamily="2" charset="2"/>
              <a:buChar char="Ø"/>
            </a:pPr>
            <a:r>
              <a:rPr lang="en-US" sz="1400" dirty="0">
                <a:solidFill>
                  <a:srgbClr val="000000"/>
                </a:solidFill>
              </a:rPr>
              <a:t>c</a:t>
            </a:r>
            <a:r>
              <a:rPr lang="en-US" sz="1400" dirty="0" smtClean="0">
                <a:solidFill>
                  <a:srgbClr val="000000"/>
                </a:solidFill>
              </a:rPr>
              <a:t>urrent employees</a:t>
            </a:r>
          </a:p>
          <a:p>
            <a:pPr>
              <a:spcBef>
                <a:spcPts val="600"/>
              </a:spcBef>
              <a:buFont typeface="Wingdings" panose="05000000000000000000" pitchFamily="2" charset="2"/>
              <a:buChar char="Ø"/>
            </a:pPr>
            <a:r>
              <a:rPr lang="en-US" sz="1400" dirty="0">
                <a:solidFill>
                  <a:srgbClr val="000000"/>
                </a:solidFill>
              </a:rPr>
              <a:t>f</a:t>
            </a:r>
            <a:r>
              <a:rPr lang="en-US" sz="1400" dirty="0" smtClean="0">
                <a:solidFill>
                  <a:srgbClr val="000000"/>
                </a:solidFill>
              </a:rPr>
              <a:t>ormer employees, whether they are “retirees” or not yet “retired”</a:t>
            </a:r>
          </a:p>
          <a:p>
            <a:pPr>
              <a:spcBef>
                <a:spcPts val="600"/>
              </a:spcBef>
              <a:buFont typeface="Wingdings" panose="05000000000000000000" pitchFamily="2" charset="2"/>
              <a:buChar char="Ø"/>
            </a:pPr>
            <a:r>
              <a:rPr lang="en-US" sz="1400" dirty="0">
                <a:solidFill>
                  <a:srgbClr val="000000"/>
                </a:solidFill>
              </a:rPr>
              <a:t>u</a:t>
            </a:r>
            <a:r>
              <a:rPr lang="en-US" sz="1400" dirty="0" smtClean="0">
                <a:solidFill>
                  <a:srgbClr val="000000"/>
                </a:solidFill>
              </a:rPr>
              <a:t>nion / non-union</a:t>
            </a:r>
            <a:endParaRPr lang="en-US" sz="1400" b="1" i="1" dirty="0">
              <a:solidFill>
                <a:srgbClr val="7030A0"/>
              </a:solidFill>
            </a:endParaRPr>
          </a:p>
          <a:p>
            <a:pPr marL="0" indent="0">
              <a:buNone/>
            </a:pPr>
            <a:r>
              <a:rPr lang="en-US" sz="1800" b="1" i="1" dirty="0" smtClean="0">
                <a:solidFill>
                  <a:srgbClr val="7030A0"/>
                </a:solidFill>
              </a:rPr>
              <a:t>Reducing the benefits of </a:t>
            </a:r>
            <a:r>
              <a:rPr lang="en-US" sz="1800" b="1" i="1" u="sng" dirty="0" smtClean="0">
                <a:solidFill>
                  <a:srgbClr val="7030A0"/>
                </a:solidFill>
              </a:rPr>
              <a:t>current employees</a:t>
            </a:r>
            <a:r>
              <a:rPr lang="en-US" sz="1800" b="1" i="1" dirty="0" smtClean="0">
                <a:solidFill>
                  <a:srgbClr val="7030A0"/>
                </a:solidFill>
              </a:rPr>
              <a:t>:</a:t>
            </a:r>
            <a:endParaRPr lang="en-US" sz="1800" dirty="0" smtClean="0">
              <a:solidFill>
                <a:srgbClr val="7030A0"/>
              </a:solidFill>
            </a:endParaRPr>
          </a:p>
          <a:p>
            <a:pPr marL="0" indent="0">
              <a:buNone/>
            </a:pPr>
            <a:r>
              <a:rPr lang="en-US" sz="1400" dirty="0" smtClean="0">
                <a:solidFill>
                  <a:srgbClr val="000000"/>
                </a:solidFill>
              </a:rPr>
              <a:t>UNIONIZED </a:t>
            </a:r>
            <a:r>
              <a:rPr lang="en-US" sz="1400" dirty="0">
                <a:solidFill>
                  <a:srgbClr val="000000"/>
                </a:solidFill>
              </a:rPr>
              <a:t>CURRENT EMPLOYEES:</a:t>
            </a:r>
          </a:p>
          <a:p>
            <a:pPr>
              <a:spcBef>
                <a:spcPts val="0"/>
              </a:spcBef>
            </a:pPr>
            <a:r>
              <a:rPr lang="en-US" sz="1400" dirty="0">
                <a:solidFill>
                  <a:srgbClr val="000000"/>
                </a:solidFill>
              </a:rPr>
              <a:t>restrictions under labour law / CBA provisions  ?</a:t>
            </a:r>
          </a:p>
          <a:p>
            <a:pPr>
              <a:spcBef>
                <a:spcPts val="0"/>
              </a:spcBef>
            </a:pPr>
            <a:r>
              <a:rPr lang="en-US" sz="1400" dirty="0">
                <a:solidFill>
                  <a:srgbClr val="000000"/>
                </a:solidFill>
              </a:rPr>
              <a:t>can you take the position that they’re lock-step with retiree benefits provided to non-union employees?</a:t>
            </a:r>
          </a:p>
          <a:p>
            <a:pPr>
              <a:spcBef>
                <a:spcPts val="0"/>
              </a:spcBef>
            </a:pPr>
            <a:r>
              <a:rPr lang="en-US" sz="1400" dirty="0">
                <a:solidFill>
                  <a:srgbClr val="000000"/>
                </a:solidFill>
              </a:rPr>
              <a:t>what exactly do the insurance contracts say – can you make the “Sensient argument”?</a:t>
            </a:r>
          </a:p>
          <a:p>
            <a:pPr>
              <a:spcBef>
                <a:spcPts val="0"/>
              </a:spcBef>
            </a:pPr>
            <a:r>
              <a:rPr lang="en-US" sz="1400" dirty="0">
                <a:solidFill>
                  <a:srgbClr val="000000"/>
                </a:solidFill>
              </a:rPr>
              <a:t>were promises made in business purchase agreements, to the prior owner/employer of the business?</a:t>
            </a:r>
          </a:p>
          <a:p>
            <a:pPr marL="0" indent="0">
              <a:buNone/>
            </a:pPr>
            <a:r>
              <a:rPr lang="en-US" sz="1400" dirty="0">
                <a:solidFill>
                  <a:srgbClr val="000000"/>
                </a:solidFill>
              </a:rPr>
              <a:t>NON-UNION CURRENT EMPLOYEES:  </a:t>
            </a:r>
          </a:p>
          <a:p>
            <a:pPr>
              <a:spcBef>
                <a:spcPts val="0"/>
              </a:spcBef>
            </a:pPr>
            <a:r>
              <a:rPr lang="en-US" sz="1400" dirty="0">
                <a:solidFill>
                  <a:srgbClr val="000000"/>
                </a:solidFill>
              </a:rPr>
              <a:t>constructive dismissal risk?  </a:t>
            </a:r>
            <a:r>
              <a:rPr lang="en-US" sz="1400" dirty="0" smtClean="0">
                <a:solidFill>
                  <a:srgbClr val="000000"/>
                </a:solidFill>
              </a:rPr>
              <a:t>if </a:t>
            </a:r>
            <a:r>
              <a:rPr lang="en-US" sz="1400" dirty="0">
                <a:solidFill>
                  <a:srgbClr val="000000"/>
                </a:solidFill>
              </a:rPr>
              <a:t>so, can it be addressed by “notice”?</a:t>
            </a:r>
          </a:p>
          <a:p>
            <a:pPr>
              <a:spcBef>
                <a:spcPts val="0"/>
              </a:spcBef>
            </a:pPr>
            <a:r>
              <a:rPr lang="en-US" sz="1400" dirty="0">
                <a:solidFill>
                  <a:srgbClr val="000000"/>
                </a:solidFill>
              </a:rPr>
              <a:t>common approach:  several months’ to two years’ notice</a:t>
            </a:r>
          </a:p>
          <a:p>
            <a:pPr>
              <a:spcBef>
                <a:spcPts val="0"/>
              </a:spcBef>
            </a:pPr>
            <a:r>
              <a:rPr lang="en-US" sz="1400" dirty="0">
                <a:solidFill>
                  <a:srgbClr val="000000"/>
                </a:solidFill>
              </a:rPr>
              <a:t>beware of unusual employment contract restrictions </a:t>
            </a:r>
          </a:p>
          <a:p>
            <a:pPr>
              <a:spcBef>
                <a:spcPts val="0"/>
              </a:spcBef>
            </a:pPr>
            <a:endParaRPr lang="en-US" sz="1400" dirty="0">
              <a:solidFill>
                <a:srgbClr val="000000"/>
              </a:solidFill>
            </a:endParaRPr>
          </a:p>
          <a:p>
            <a:pPr marL="0" indent="0">
              <a:spcBef>
                <a:spcPts val="0"/>
              </a:spcBef>
              <a:buNone/>
            </a:pPr>
            <a:r>
              <a:rPr lang="en-US" sz="1400" dirty="0">
                <a:solidFill>
                  <a:srgbClr val="000000"/>
                </a:solidFill>
              </a:rPr>
              <a:t>is there a </a:t>
            </a:r>
            <a:r>
              <a:rPr lang="en-US" sz="1400" b="1" i="1" dirty="0">
                <a:solidFill>
                  <a:srgbClr val="7030A0"/>
                </a:solidFill>
              </a:rPr>
              <a:t>“grow in” </a:t>
            </a:r>
            <a:r>
              <a:rPr lang="en-US" sz="1400" dirty="0" smtClean="0">
                <a:solidFill>
                  <a:srgbClr val="000000"/>
                </a:solidFill>
              </a:rPr>
              <a:t>element regarding the </a:t>
            </a:r>
            <a:r>
              <a:rPr lang="en-US" sz="1400" dirty="0">
                <a:solidFill>
                  <a:srgbClr val="000000"/>
                </a:solidFill>
              </a:rPr>
              <a:t>entitlement to retiree benefits?</a:t>
            </a:r>
          </a:p>
          <a:p>
            <a:pPr marL="0" indent="0">
              <a:spcBef>
                <a:spcPts val="0"/>
              </a:spcBef>
              <a:buNone/>
            </a:pPr>
            <a:r>
              <a:rPr lang="en-US" sz="1200" dirty="0">
                <a:solidFill>
                  <a:srgbClr val="000000"/>
                </a:solidFill>
              </a:rPr>
              <a:t>-- e.g. when employee attains age + service of 80 points they become eligible to receive retiree benefits</a:t>
            </a:r>
          </a:p>
          <a:p>
            <a:pPr marL="0" indent="0">
              <a:spcBef>
                <a:spcPts val="0"/>
              </a:spcBef>
              <a:buNone/>
            </a:pPr>
            <a:r>
              <a:rPr lang="en-US" sz="1200" dirty="0">
                <a:solidFill>
                  <a:srgbClr val="000000"/>
                </a:solidFill>
              </a:rPr>
              <a:t>-- if so, it’s common for Canadian employers to “grandfather” entitlement for the employees who have grown in</a:t>
            </a:r>
          </a:p>
          <a:p>
            <a:pPr>
              <a:spcBef>
                <a:spcPts val="0"/>
              </a:spcBef>
            </a:pPr>
            <a:endParaRPr lang="en-US" sz="1400" dirty="0">
              <a:solidFill>
                <a:srgbClr val="000000"/>
              </a:solidFill>
            </a:endParaRPr>
          </a:p>
          <a:p>
            <a:pPr marL="0" indent="0">
              <a:spcBef>
                <a:spcPts val="0"/>
              </a:spcBef>
              <a:buNone/>
            </a:pPr>
            <a:r>
              <a:rPr lang="en-US" sz="1400" i="1" dirty="0">
                <a:solidFill>
                  <a:srgbClr val="000000"/>
                </a:solidFill>
              </a:rPr>
              <a:t>Any </a:t>
            </a:r>
            <a:r>
              <a:rPr lang="en-US" sz="1400" i="1" dirty="0">
                <a:solidFill>
                  <a:srgbClr val="7030A0"/>
                </a:solidFill>
              </a:rPr>
              <a:t>HR concerns </a:t>
            </a:r>
            <a:r>
              <a:rPr lang="en-US" sz="1400" i="1" dirty="0">
                <a:solidFill>
                  <a:srgbClr val="000000"/>
                </a:solidFill>
              </a:rPr>
              <a:t>and </a:t>
            </a:r>
            <a:r>
              <a:rPr lang="en-US" sz="1400" i="1" dirty="0">
                <a:solidFill>
                  <a:srgbClr val="7030A0"/>
                </a:solidFill>
              </a:rPr>
              <a:t>reputational risks</a:t>
            </a:r>
            <a:r>
              <a:rPr lang="en-US" sz="1400" i="1" dirty="0">
                <a:solidFill>
                  <a:srgbClr val="000000"/>
                </a:solidFill>
              </a:rPr>
              <a:t>, even if there are no technical legal risks in reducing benefits? </a:t>
            </a:r>
            <a:endParaRPr lang="en-US" sz="1400" i="1" dirty="0" smtClean="0">
              <a:solidFill>
                <a:srgbClr val="000000"/>
              </a:solidFill>
            </a:endParaRPr>
          </a:p>
          <a:p>
            <a:pPr marL="0" indent="0">
              <a:spcBef>
                <a:spcPts val="0"/>
              </a:spcBef>
              <a:buNone/>
            </a:pPr>
            <a:endParaRPr lang="en-US" sz="1400" i="1" dirty="0">
              <a:solidFill>
                <a:srgbClr val="000000"/>
              </a:solidFill>
            </a:endParaRPr>
          </a:p>
          <a:p>
            <a:pPr marL="0" indent="0">
              <a:spcBef>
                <a:spcPts val="0"/>
              </a:spcBef>
              <a:buNone/>
            </a:pPr>
            <a:r>
              <a:rPr lang="en-US" sz="1400" i="1" dirty="0">
                <a:solidFill>
                  <a:srgbClr val="000000"/>
                </a:solidFill>
              </a:rPr>
              <a:t>Review all employee communications from insurers and benefits providers, total rewards communications, benefits booklets, employment contracts, benefits enrolment forms, new hire announcements . . .</a:t>
            </a: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3</a:t>
            </a:fld>
            <a:endParaRPr lang="en-GB" noProof="0" dirty="0"/>
          </a:p>
        </p:txBody>
      </p:sp>
      <p:sp>
        <p:nvSpPr>
          <p:cNvPr id="6" name="Title 5"/>
          <p:cNvSpPr>
            <a:spLocks noGrp="1"/>
          </p:cNvSpPr>
          <p:nvPr>
            <p:ph type="title"/>
          </p:nvPr>
        </p:nvSpPr>
        <p:spPr/>
        <p:txBody>
          <a:bodyPr/>
          <a:lstStyle/>
          <a:p>
            <a:r>
              <a:rPr lang="en-US" dirty="0" smtClean="0"/>
              <a:t>The Basics:  current/former employee?  </a:t>
            </a:r>
            <a:r>
              <a:rPr lang="en-US" dirty="0"/>
              <a:t>u</a:t>
            </a:r>
            <a:r>
              <a:rPr lang="en-US" dirty="0" smtClean="0"/>
              <a:t>nionized?</a:t>
            </a:r>
            <a:endParaRPr lang="en-US" dirty="0"/>
          </a:p>
        </p:txBody>
      </p:sp>
    </p:spTree>
    <p:extLst>
      <p:ext uri="{BB962C8B-B14F-4D97-AF65-F5344CB8AC3E}">
        <p14:creationId xmlns:p14="http://schemas.microsoft.com/office/powerpoint/2010/main" val="2946304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58246" y="1261534"/>
            <a:ext cx="8408987" cy="4936068"/>
          </a:xfrm>
        </p:spPr>
        <p:txBody>
          <a:bodyPr/>
          <a:lstStyle/>
          <a:p>
            <a:pPr marL="0" indent="0" algn="ctr">
              <a:spcBef>
                <a:spcPts val="0"/>
              </a:spcBef>
              <a:buNone/>
            </a:pPr>
            <a:r>
              <a:rPr lang="en-US" sz="1400" dirty="0" smtClean="0">
                <a:solidFill>
                  <a:srgbClr val="000000"/>
                </a:solidFill>
              </a:rPr>
              <a:t>The following applies to former employees who are receiving retiree benefits (“retirees”) &amp;</a:t>
            </a:r>
          </a:p>
          <a:p>
            <a:pPr marL="0" indent="0" algn="ctr">
              <a:spcBef>
                <a:spcPts val="0"/>
              </a:spcBef>
              <a:buNone/>
            </a:pPr>
            <a:r>
              <a:rPr lang="en-US" sz="1400" dirty="0" smtClean="0">
                <a:solidFill>
                  <a:srgbClr val="000000"/>
                </a:solidFill>
              </a:rPr>
              <a:t>former employees who have not yet started to receive any retiree benefits</a:t>
            </a:r>
          </a:p>
          <a:p>
            <a:pPr marL="0" indent="0">
              <a:buNone/>
            </a:pPr>
            <a:r>
              <a:rPr lang="en-US" sz="1600" b="1" dirty="0" smtClean="0">
                <a:solidFill>
                  <a:srgbClr val="7030A0"/>
                </a:solidFill>
              </a:rPr>
              <a:t>Were they ever in a union?  If the answer is “no”:</a:t>
            </a:r>
          </a:p>
          <a:p>
            <a:r>
              <a:rPr lang="en-US" sz="1200" dirty="0" smtClean="0">
                <a:solidFill>
                  <a:srgbClr val="000000"/>
                </a:solidFill>
              </a:rPr>
              <a:t>“ROR” / “Dayco” issues</a:t>
            </a:r>
          </a:p>
          <a:p>
            <a:r>
              <a:rPr lang="en-US" sz="1200" dirty="0" smtClean="0">
                <a:solidFill>
                  <a:srgbClr val="000000"/>
                </a:solidFill>
              </a:rPr>
              <a:t>was there clear documentation reserving the employer’s right to reduce or eliminate the retiree benefits AFTER termination of employment?</a:t>
            </a:r>
          </a:p>
          <a:p>
            <a:r>
              <a:rPr lang="en-US" sz="1200" dirty="0">
                <a:solidFill>
                  <a:srgbClr val="000000"/>
                </a:solidFill>
              </a:rPr>
              <a:t>d</a:t>
            </a:r>
            <a:r>
              <a:rPr lang="en-US" sz="1200" dirty="0" smtClean="0">
                <a:solidFill>
                  <a:srgbClr val="000000"/>
                </a:solidFill>
              </a:rPr>
              <a:t>id the entitlement “vest” on termination of employment, such that there is no legal right to unilaterally change the promise even if prior notice is provided?</a:t>
            </a:r>
          </a:p>
          <a:p>
            <a:r>
              <a:rPr lang="en-US" sz="1200" dirty="0">
                <a:solidFill>
                  <a:srgbClr val="000000"/>
                </a:solidFill>
              </a:rPr>
              <a:t>c</a:t>
            </a:r>
            <a:r>
              <a:rPr lang="en-US" sz="1200" dirty="0" smtClean="0">
                <a:solidFill>
                  <a:srgbClr val="000000"/>
                </a:solidFill>
              </a:rPr>
              <a:t>ould the “Sensient” argument apply?</a:t>
            </a:r>
          </a:p>
          <a:p>
            <a:pPr>
              <a:spcBef>
                <a:spcPts val="600"/>
              </a:spcBef>
            </a:pPr>
            <a:r>
              <a:rPr lang="en-US" sz="1200" dirty="0">
                <a:solidFill>
                  <a:srgbClr val="000000"/>
                </a:solidFill>
              </a:rPr>
              <a:t>c</a:t>
            </a:r>
            <a:r>
              <a:rPr lang="en-US" sz="1200" dirty="0" smtClean="0">
                <a:solidFill>
                  <a:srgbClr val="000000"/>
                </a:solidFill>
              </a:rPr>
              <a:t>ollect all written documents that described/promised the retiree benefit</a:t>
            </a:r>
          </a:p>
          <a:p>
            <a:pPr>
              <a:spcBef>
                <a:spcPts val="600"/>
              </a:spcBef>
            </a:pPr>
            <a:r>
              <a:rPr lang="en-US" sz="1200" dirty="0">
                <a:solidFill>
                  <a:srgbClr val="000000"/>
                </a:solidFill>
              </a:rPr>
              <a:t>c</a:t>
            </a:r>
            <a:r>
              <a:rPr lang="en-US" sz="1200" dirty="0" smtClean="0">
                <a:solidFill>
                  <a:srgbClr val="000000"/>
                </a:solidFill>
              </a:rPr>
              <a:t>onsider any promises in business purchase agreements / plant closure or government-supported-downsizings or other unique circumstances</a:t>
            </a:r>
            <a:endParaRPr lang="en-US" sz="1400" dirty="0">
              <a:solidFill>
                <a:srgbClr val="000000"/>
              </a:solidFill>
            </a:endParaRPr>
          </a:p>
          <a:p>
            <a:pPr marL="0" indent="0" algn="ctr">
              <a:spcBef>
                <a:spcPts val="600"/>
              </a:spcBef>
              <a:buNone/>
            </a:pPr>
            <a:r>
              <a:rPr lang="en-US" sz="1400" b="1" i="1" dirty="0" smtClean="0">
                <a:solidFill>
                  <a:srgbClr val="000000"/>
                </a:solidFill>
              </a:rPr>
              <a:t>SO WHAT IS GOOD “ROR” (reservation of rights) LANGUAGE?</a:t>
            </a:r>
          </a:p>
          <a:p>
            <a:pPr marL="0" indent="0">
              <a:spcBef>
                <a:spcPts val="600"/>
              </a:spcBef>
              <a:buNone/>
            </a:pPr>
            <a:r>
              <a:rPr lang="en-US" sz="1400" b="1" dirty="0" smtClean="0">
                <a:solidFill>
                  <a:srgbClr val="000000"/>
                </a:solidFill>
              </a:rPr>
              <a:t>Ontario court said in 2013 that the following is </a:t>
            </a:r>
            <a:r>
              <a:rPr lang="en-US" sz="1400" b="1" dirty="0" smtClean="0">
                <a:solidFill>
                  <a:srgbClr val="7030A0"/>
                </a:solidFill>
              </a:rPr>
              <a:t>“clear and unambiguous” </a:t>
            </a:r>
            <a:r>
              <a:rPr lang="en-US" sz="1400" b="1" dirty="0" smtClean="0">
                <a:solidFill>
                  <a:srgbClr val="000000"/>
                </a:solidFill>
              </a:rPr>
              <a:t>language that entitles an employer to unilaterally reduce or eliminate retiree benefits of individuals who are no longer employed</a:t>
            </a:r>
            <a:r>
              <a:rPr lang="en-US" sz="1400" b="1" dirty="0" smtClean="0">
                <a:solidFill>
                  <a:srgbClr val="7030A0"/>
                </a:solidFill>
              </a:rPr>
              <a:t> </a:t>
            </a:r>
            <a:r>
              <a:rPr lang="en-US" sz="1400" dirty="0" smtClean="0">
                <a:solidFill>
                  <a:srgbClr val="000000"/>
                </a:solidFill>
              </a:rPr>
              <a:t>(GM case):</a:t>
            </a:r>
            <a:endParaRPr lang="en-US" sz="1400" b="1" dirty="0" smtClean="0">
              <a:solidFill>
                <a:srgbClr val="7030A0"/>
              </a:solidFill>
            </a:endParaRPr>
          </a:p>
          <a:p>
            <a:pPr marL="457200" indent="0">
              <a:spcBef>
                <a:spcPts val="600"/>
              </a:spcBef>
              <a:buNone/>
            </a:pPr>
            <a:r>
              <a:rPr lang="en-US" sz="1400" i="1" dirty="0" smtClean="0">
                <a:solidFill>
                  <a:srgbClr val="000000"/>
                </a:solidFill>
              </a:rPr>
              <a:t>“General </a:t>
            </a:r>
            <a:r>
              <a:rPr lang="en-US" sz="1400" i="1" dirty="0">
                <a:solidFill>
                  <a:srgbClr val="000000"/>
                </a:solidFill>
              </a:rPr>
              <a:t>Motors </a:t>
            </a:r>
            <a:r>
              <a:rPr lang="en-US" sz="1400" i="1" dirty="0" smtClean="0">
                <a:solidFill>
                  <a:srgbClr val="000000"/>
                </a:solidFill>
              </a:rPr>
              <a:t>… reserves </a:t>
            </a:r>
            <a:r>
              <a:rPr lang="en-US" sz="1400" i="1" dirty="0">
                <a:solidFill>
                  <a:srgbClr val="000000"/>
                </a:solidFill>
              </a:rPr>
              <a:t>the right to amend, modify, suspend or terminate any of its programs (including benefits) and policies covering employees and former employees, including retirees, at any time, including after employees’ retirements</a:t>
            </a:r>
            <a:r>
              <a:rPr lang="en-US" sz="1400" i="1" dirty="0" smtClean="0">
                <a:solidFill>
                  <a:srgbClr val="000000"/>
                </a:solidFill>
              </a:rPr>
              <a:t>.”</a:t>
            </a:r>
            <a:endParaRPr lang="en-US" sz="1400" b="1" i="1" dirty="0" smtClean="0">
              <a:solidFill>
                <a:srgbClr val="000000"/>
              </a:solidFill>
            </a:endParaRPr>
          </a:p>
          <a:p>
            <a:pPr>
              <a:spcBef>
                <a:spcPts val="600"/>
              </a:spcBef>
            </a:pPr>
            <a:endParaRPr lang="en-US" sz="1400" dirty="0">
              <a:solidFill>
                <a:srgbClr val="000000"/>
              </a:solidFill>
            </a:endParaRP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4</a:t>
            </a:fld>
            <a:endParaRPr lang="en-GB" noProof="0" dirty="0"/>
          </a:p>
        </p:txBody>
      </p:sp>
      <p:sp>
        <p:nvSpPr>
          <p:cNvPr id="6" name="Title 5"/>
          <p:cNvSpPr>
            <a:spLocks noGrp="1"/>
          </p:cNvSpPr>
          <p:nvPr>
            <p:ph type="title"/>
          </p:nvPr>
        </p:nvSpPr>
        <p:spPr>
          <a:xfrm>
            <a:off x="366713" y="340358"/>
            <a:ext cx="8408987" cy="904241"/>
          </a:xfrm>
        </p:spPr>
        <p:txBody>
          <a:bodyPr/>
          <a:lstStyle/>
          <a:p>
            <a:r>
              <a:rPr lang="en-US" dirty="0" smtClean="0"/>
              <a:t>Reducing the benefits of </a:t>
            </a:r>
            <a:r>
              <a:rPr lang="en-US" u="sng" dirty="0" smtClean="0"/>
              <a:t>individuals who have terminated employment</a:t>
            </a:r>
            <a:r>
              <a:rPr lang="en-US" dirty="0" smtClean="0"/>
              <a:t>:</a:t>
            </a:r>
            <a:endParaRPr lang="en-US" dirty="0"/>
          </a:p>
        </p:txBody>
      </p:sp>
    </p:spTree>
    <p:extLst>
      <p:ext uri="{BB962C8B-B14F-4D97-AF65-F5344CB8AC3E}">
        <p14:creationId xmlns:p14="http://schemas.microsoft.com/office/powerpoint/2010/main" val="2315782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00580" y="1092200"/>
            <a:ext cx="8408987" cy="5080000"/>
          </a:xfrm>
        </p:spPr>
        <p:txBody>
          <a:bodyPr/>
          <a:lstStyle/>
          <a:p>
            <a:pPr marL="0" indent="0">
              <a:buNone/>
            </a:pPr>
            <a:r>
              <a:rPr lang="en-US" sz="1400" dirty="0" smtClean="0">
                <a:solidFill>
                  <a:srgbClr val="000000"/>
                </a:solidFill>
              </a:rPr>
              <a:t>Reservation of rights language that the Ontario court said did NOT allow GM to unilaterally reduce retirees’ benefits:</a:t>
            </a:r>
          </a:p>
          <a:p>
            <a:pPr marL="457200" indent="0">
              <a:buNone/>
            </a:pPr>
            <a:r>
              <a:rPr lang="en-US" sz="1400" i="1" dirty="0"/>
              <a:t>“General Motors reserves the right to amend, modify, suspend or terminate any of its programs (including benefits) and policies by action of its Board of Directors or other committee expressly authorized by the Board to take such action. The Programs, benefits and policies to which a salaried employee is entitled are determined solely by the provisions of the applicable program, benefits or policy</a:t>
            </a:r>
            <a:r>
              <a:rPr lang="en-US" sz="1400" i="1" dirty="0" smtClean="0"/>
              <a:t>.”</a:t>
            </a:r>
          </a:p>
          <a:p>
            <a:pPr marL="0" indent="0">
              <a:buNone/>
            </a:pPr>
            <a:r>
              <a:rPr lang="en-US" sz="1400" dirty="0" smtClean="0">
                <a:solidFill>
                  <a:srgbClr val="000000"/>
                </a:solidFill>
              </a:rPr>
              <a:t>Why doesn’t this ROR language work?  </a:t>
            </a:r>
            <a:r>
              <a:rPr lang="en-US" sz="1400" i="1" dirty="0" smtClean="0">
                <a:solidFill>
                  <a:srgbClr val="000000"/>
                </a:solidFill>
              </a:rPr>
              <a:t>It doesn’t clearly say that GM reserved the right to make changes </a:t>
            </a:r>
            <a:r>
              <a:rPr lang="en-US" sz="1400" i="1" u="sng" dirty="0" smtClean="0">
                <a:solidFill>
                  <a:srgbClr val="000000"/>
                </a:solidFill>
              </a:rPr>
              <a:t>after employment ended</a:t>
            </a:r>
            <a:r>
              <a:rPr lang="en-US" sz="1400" i="1" dirty="0" smtClean="0">
                <a:solidFill>
                  <a:srgbClr val="000000"/>
                </a:solidFill>
              </a:rPr>
              <a:t>.  </a:t>
            </a:r>
          </a:p>
          <a:p>
            <a:pPr marL="0" indent="0">
              <a:buNone/>
            </a:pPr>
            <a:endParaRPr lang="en-US" sz="1400" i="1" dirty="0">
              <a:solidFill>
                <a:srgbClr val="000000"/>
              </a:solidFill>
            </a:endParaRPr>
          </a:p>
          <a:p>
            <a:pPr marL="0" indent="0">
              <a:buNone/>
            </a:pPr>
            <a:r>
              <a:rPr lang="en-US" sz="1400" i="1" dirty="0" smtClean="0">
                <a:solidFill>
                  <a:srgbClr val="000000"/>
                </a:solidFill>
              </a:rPr>
              <a:t>* Note *</a:t>
            </a:r>
            <a:r>
              <a:rPr lang="en-US" sz="1400" dirty="0" smtClean="0">
                <a:solidFill>
                  <a:srgbClr val="000000"/>
                </a:solidFill>
              </a:rPr>
              <a:t> the GM case was appealed, then settled.  It’s not the definitive last word on ideal ROR language.</a:t>
            </a:r>
          </a:p>
          <a:p>
            <a:pPr>
              <a:buFont typeface="Arial" charset="0"/>
              <a:buChar char="•"/>
            </a:pPr>
            <a:endParaRPr lang="en-US" sz="1400" dirty="0">
              <a:solidFill>
                <a:srgbClr val="000000"/>
              </a:solidFill>
            </a:endParaRPr>
          </a:p>
          <a:p>
            <a:pPr marL="0" indent="0">
              <a:buNone/>
            </a:pPr>
            <a:r>
              <a:rPr lang="en-US" sz="1400" i="1" dirty="0" smtClean="0">
                <a:solidFill>
                  <a:srgbClr val="000000"/>
                </a:solidFill>
              </a:rPr>
              <a:t>NOTE ALSO the risk of completely changing ROR language (realized by GM).</a:t>
            </a:r>
            <a:endParaRPr lang="en-US" sz="1400" i="1" dirty="0">
              <a:solidFill>
                <a:srgbClr val="000000"/>
              </a:solidFill>
            </a:endParaRP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5</a:t>
            </a:fld>
            <a:endParaRPr lang="en-GB" noProof="0" dirty="0"/>
          </a:p>
        </p:txBody>
      </p:sp>
      <p:sp>
        <p:nvSpPr>
          <p:cNvPr id="6" name="Title 5"/>
          <p:cNvSpPr>
            <a:spLocks noGrp="1"/>
          </p:cNvSpPr>
          <p:nvPr>
            <p:ph type="title"/>
          </p:nvPr>
        </p:nvSpPr>
        <p:spPr/>
        <p:txBody>
          <a:bodyPr/>
          <a:lstStyle/>
          <a:p>
            <a:r>
              <a:rPr lang="en-US" dirty="0" smtClean="0"/>
              <a:t>What’s the ideal ROR language?</a:t>
            </a:r>
            <a:endParaRPr lang="en-US" dirty="0"/>
          </a:p>
        </p:txBody>
      </p:sp>
    </p:spTree>
    <p:extLst>
      <p:ext uri="{BB962C8B-B14F-4D97-AF65-F5344CB8AC3E}">
        <p14:creationId xmlns:p14="http://schemas.microsoft.com/office/powerpoint/2010/main" val="193180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58246" y="1193800"/>
            <a:ext cx="8408987" cy="5003800"/>
          </a:xfrm>
        </p:spPr>
        <p:txBody>
          <a:bodyPr/>
          <a:lstStyle/>
          <a:p>
            <a:r>
              <a:rPr lang="en-US" sz="1400" dirty="0" smtClean="0">
                <a:solidFill>
                  <a:srgbClr val="000000"/>
                </a:solidFill>
              </a:rPr>
              <a:t>Does a retiree’s legal right to retiree benefits depend on what’s set out in a prior, expired collective agreement, i.e. the one that was in place when he terminated employment?</a:t>
            </a:r>
          </a:p>
          <a:p>
            <a:r>
              <a:rPr lang="en-US" sz="1400" dirty="0" smtClean="0">
                <a:solidFill>
                  <a:srgbClr val="000000"/>
                </a:solidFill>
              </a:rPr>
              <a:t>Perhaps the union </a:t>
            </a:r>
            <a:r>
              <a:rPr lang="en-US" sz="1400" i="1" dirty="0" smtClean="0">
                <a:solidFill>
                  <a:srgbClr val="000000"/>
                </a:solidFill>
              </a:rPr>
              <a:t>has no authority</a:t>
            </a:r>
            <a:r>
              <a:rPr lang="en-US" sz="1400" dirty="0" smtClean="0">
                <a:solidFill>
                  <a:srgbClr val="000000"/>
                </a:solidFill>
              </a:rPr>
              <a:t> to bargain away the previously “vested” rights of individuals who became retirees under prior collective agreements?</a:t>
            </a:r>
          </a:p>
          <a:p>
            <a:pPr marL="0" indent="0" algn="ctr">
              <a:buNone/>
            </a:pPr>
            <a:r>
              <a:rPr lang="en-US" sz="1600" i="1" dirty="0" smtClean="0">
                <a:solidFill>
                  <a:srgbClr val="000000"/>
                </a:solidFill>
              </a:rPr>
              <a:t>A cautionary tale:  </a:t>
            </a:r>
            <a:r>
              <a:rPr lang="en-US" sz="1600" b="1" i="1" dirty="0" smtClean="0">
                <a:solidFill>
                  <a:srgbClr val="7030A0"/>
                </a:solidFill>
              </a:rPr>
              <a:t>THE TRW CASE</a:t>
            </a:r>
          </a:p>
          <a:p>
            <a:pPr>
              <a:spcBef>
                <a:spcPts val="600"/>
              </a:spcBef>
            </a:pPr>
            <a:r>
              <a:rPr lang="en-US" sz="1400" dirty="0">
                <a:solidFill>
                  <a:srgbClr val="000000"/>
                </a:solidFill>
              </a:rPr>
              <a:t>e</a:t>
            </a:r>
            <a:r>
              <a:rPr lang="en-US" sz="1400" dirty="0" smtClean="0">
                <a:solidFill>
                  <a:srgbClr val="000000"/>
                </a:solidFill>
              </a:rPr>
              <a:t>mployer was threatening to close a plant if it didn’t obtain a “competitive labour agreement”</a:t>
            </a:r>
          </a:p>
          <a:p>
            <a:pPr>
              <a:spcBef>
                <a:spcPts val="600"/>
              </a:spcBef>
            </a:pPr>
            <a:r>
              <a:rPr lang="en-US" sz="1400" b="1" dirty="0">
                <a:solidFill>
                  <a:srgbClr val="000000"/>
                </a:solidFill>
              </a:rPr>
              <a:t>u</a:t>
            </a:r>
            <a:r>
              <a:rPr lang="en-US" sz="1400" b="1" dirty="0" smtClean="0">
                <a:solidFill>
                  <a:srgbClr val="000000"/>
                </a:solidFill>
              </a:rPr>
              <a:t>nion agreed </a:t>
            </a:r>
            <a:r>
              <a:rPr lang="en-US" sz="1400" dirty="0" smtClean="0">
                <a:solidFill>
                  <a:srgbClr val="000000"/>
                </a:solidFill>
              </a:rPr>
              <a:t>to a deal regarding retiree benefits in pay to current retirees:  (a) a cash buy-out that would give $$ to retirees if they waived all rights to retiree benefits, and (b) retirees who didn’t want the cash buy-out deal would suffer elimination of retiree semi-private coverage, elimination of retiree life insurance, and introduction of a retiree co-pay obligation</a:t>
            </a:r>
          </a:p>
          <a:p>
            <a:pPr>
              <a:spcBef>
                <a:spcPts val="600"/>
              </a:spcBef>
            </a:pPr>
            <a:r>
              <a:rPr lang="en-US" sz="1400" dirty="0">
                <a:solidFill>
                  <a:srgbClr val="000000"/>
                </a:solidFill>
              </a:rPr>
              <a:t>s</a:t>
            </a:r>
            <a:r>
              <a:rPr lang="en-US" sz="1400" dirty="0" smtClean="0">
                <a:solidFill>
                  <a:srgbClr val="000000"/>
                </a:solidFill>
              </a:rPr>
              <a:t>everal retirees accepted the buy-out $$ – the ones that didn’t accept it, unhappy with the cut-backs to their retiree benefits, urged union to grieve the change in retiree benefits</a:t>
            </a:r>
          </a:p>
          <a:p>
            <a:pPr>
              <a:spcBef>
                <a:spcPts val="600"/>
              </a:spcBef>
            </a:pPr>
            <a:r>
              <a:rPr lang="en-US" sz="1400" dirty="0">
                <a:solidFill>
                  <a:srgbClr val="000000"/>
                </a:solidFill>
              </a:rPr>
              <a:t>a</a:t>
            </a:r>
            <a:r>
              <a:rPr lang="en-US" sz="1400" dirty="0" smtClean="0">
                <a:solidFill>
                  <a:srgbClr val="000000"/>
                </a:solidFill>
              </a:rPr>
              <a:t>rbitrator upheld the grievances:  the employer was not entitled to unilaterally reduce the retiree benefits of retirees that were promised in prior, expired collective agreement</a:t>
            </a:r>
          </a:p>
          <a:p>
            <a:pPr>
              <a:spcBef>
                <a:spcPts val="600"/>
              </a:spcBef>
            </a:pPr>
            <a:r>
              <a:rPr lang="en-US" sz="1400" dirty="0" smtClean="0">
                <a:solidFill>
                  <a:srgbClr val="000000"/>
                </a:solidFill>
              </a:rPr>
              <a:t>union was </a:t>
            </a:r>
            <a:r>
              <a:rPr lang="en-US" sz="1400" b="1" i="1" dirty="0" smtClean="0">
                <a:solidFill>
                  <a:srgbClr val="000000"/>
                </a:solidFill>
              </a:rPr>
              <a:t>not authorized </a:t>
            </a:r>
            <a:r>
              <a:rPr lang="en-US" sz="1400" dirty="0" smtClean="0">
                <a:solidFill>
                  <a:srgbClr val="000000"/>
                </a:solidFill>
              </a:rPr>
              <a:t>to cut a deal that reduced benefits that previously vested under prior collective agreements</a:t>
            </a:r>
          </a:p>
          <a:p>
            <a:pPr>
              <a:spcBef>
                <a:spcPts val="600"/>
              </a:spcBef>
            </a:pPr>
            <a:r>
              <a:rPr lang="en-US" sz="1400" dirty="0">
                <a:solidFill>
                  <a:srgbClr val="000000"/>
                </a:solidFill>
              </a:rPr>
              <a:t>a</a:t>
            </a:r>
            <a:r>
              <a:rPr lang="en-US" sz="1400" dirty="0" smtClean="0">
                <a:solidFill>
                  <a:srgbClr val="000000"/>
                </a:solidFill>
              </a:rPr>
              <a:t>rbitrator’s decision was upheld by the Ontario Divisional Court on judicial review</a:t>
            </a:r>
          </a:p>
          <a:p>
            <a:pPr>
              <a:spcBef>
                <a:spcPts val="600"/>
              </a:spcBef>
            </a:pPr>
            <a:r>
              <a:rPr lang="en-US" sz="1400" dirty="0" smtClean="0">
                <a:solidFill>
                  <a:srgbClr val="000000"/>
                </a:solidFill>
              </a:rPr>
              <a:t>TRW had to provide the full retiree benefits promised in prior collective agreements </a:t>
            </a:r>
            <a:r>
              <a:rPr lang="en-US" sz="1400" i="1" dirty="0" smtClean="0">
                <a:solidFill>
                  <a:srgbClr val="000000"/>
                </a:solidFill>
              </a:rPr>
              <a:t>even to the retirees who had accepted the cash buy-out and had received $$$ in accordance with the deal accepted by the union</a:t>
            </a:r>
            <a:endParaRPr lang="en-US" sz="1400" dirty="0" smtClean="0">
              <a:solidFill>
                <a:srgbClr val="000000"/>
              </a:solidFill>
            </a:endParaRPr>
          </a:p>
          <a:p>
            <a:pPr>
              <a:buFont typeface="Arial" panose="020B0604020202020204" pitchFamily="34" charset="0"/>
              <a:buChar char="•"/>
            </a:pPr>
            <a:endParaRPr lang="en-US" sz="1600" i="1" dirty="0">
              <a:solidFill>
                <a:srgbClr val="000000"/>
              </a:solidFill>
            </a:endParaRP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6</a:t>
            </a:fld>
            <a:endParaRPr lang="en-GB" noProof="0" dirty="0"/>
          </a:p>
        </p:txBody>
      </p:sp>
      <p:sp>
        <p:nvSpPr>
          <p:cNvPr id="6" name="Title 5"/>
          <p:cNvSpPr>
            <a:spLocks noGrp="1"/>
          </p:cNvSpPr>
          <p:nvPr>
            <p:ph type="title"/>
          </p:nvPr>
        </p:nvSpPr>
        <p:spPr>
          <a:xfrm>
            <a:off x="366713" y="340359"/>
            <a:ext cx="8408987" cy="760307"/>
          </a:xfrm>
        </p:spPr>
        <p:txBody>
          <a:bodyPr/>
          <a:lstStyle/>
          <a:p>
            <a:r>
              <a:rPr lang="en-US" dirty="0" smtClean="0"/>
              <a:t>What if the former employees (retirees &amp; others) were in a union?</a:t>
            </a:r>
            <a:endParaRPr lang="en-US" dirty="0"/>
          </a:p>
        </p:txBody>
      </p:sp>
    </p:spTree>
    <p:extLst>
      <p:ext uri="{BB962C8B-B14F-4D97-AF65-F5344CB8AC3E}">
        <p14:creationId xmlns:p14="http://schemas.microsoft.com/office/powerpoint/2010/main" val="2315782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58246" y="1320800"/>
            <a:ext cx="8408987" cy="4876800"/>
          </a:xfrm>
        </p:spPr>
        <p:txBody>
          <a:bodyPr/>
          <a:lstStyle/>
          <a:p>
            <a:pPr marL="0" indent="0" algn="ctr">
              <a:buNone/>
            </a:pPr>
            <a:endParaRPr lang="en-US" sz="1600" b="1" i="1" dirty="0" smtClean="0">
              <a:solidFill>
                <a:srgbClr val="7030A0"/>
              </a:solidFill>
            </a:endParaRPr>
          </a:p>
          <a:p>
            <a:pPr>
              <a:buFont typeface="Wingdings" panose="05000000000000000000" pitchFamily="2" charset="2"/>
              <a:buChar char="§"/>
            </a:pPr>
            <a:r>
              <a:rPr lang="en-US" sz="1600" dirty="0" smtClean="0">
                <a:solidFill>
                  <a:srgbClr val="000000"/>
                </a:solidFill>
              </a:rPr>
              <a:t>rely on good ROR language . . . (if you have it)</a:t>
            </a:r>
          </a:p>
          <a:p>
            <a:pPr>
              <a:buFont typeface="Wingdings" panose="05000000000000000000" pitchFamily="2" charset="2"/>
              <a:buChar char="§"/>
            </a:pPr>
            <a:r>
              <a:rPr lang="en-US" sz="1600" dirty="0" smtClean="0">
                <a:solidFill>
                  <a:srgbClr val="000000"/>
                </a:solidFill>
              </a:rPr>
              <a:t>“lock step” argument – consistent with current unionized employees’ benefits?  -- consistent with non-union retirees?  </a:t>
            </a:r>
          </a:p>
          <a:p>
            <a:pPr>
              <a:buFont typeface="Wingdings" panose="05000000000000000000" pitchFamily="2" charset="2"/>
              <a:buChar char="§"/>
            </a:pPr>
            <a:r>
              <a:rPr lang="en-US" sz="1600" dirty="0">
                <a:solidFill>
                  <a:srgbClr val="000000"/>
                </a:solidFill>
              </a:rPr>
              <a:t>d</a:t>
            </a:r>
            <a:r>
              <a:rPr lang="en-US" sz="1600" dirty="0" smtClean="0">
                <a:solidFill>
                  <a:srgbClr val="000000"/>
                </a:solidFill>
              </a:rPr>
              <a:t>isclose, disclose, disclose any new deal with the current union, communicate to retiree associations, and see if there are objections?</a:t>
            </a:r>
          </a:p>
          <a:p>
            <a:pPr marL="182880" lvl="1" indent="-182880">
              <a:spcBef>
                <a:spcPts val="1000"/>
              </a:spcBef>
              <a:buClr>
                <a:schemeClr val="tx2"/>
              </a:buClr>
              <a:buFont typeface="Wingdings" panose="05000000000000000000" pitchFamily="2" charset="2"/>
              <a:buChar char="§"/>
            </a:pPr>
            <a:r>
              <a:rPr lang="en-US" sz="1600" dirty="0">
                <a:solidFill>
                  <a:srgbClr val="000000"/>
                </a:solidFill>
              </a:rPr>
              <a:t>m</a:t>
            </a:r>
            <a:r>
              <a:rPr lang="en-US" sz="1600" dirty="0" smtClean="0">
                <a:solidFill>
                  <a:srgbClr val="000000"/>
                </a:solidFill>
              </a:rPr>
              <a:t>ake a deal with the union to establish a health </a:t>
            </a:r>
            <a:r>
              <a:rPr lang="en-US" sz="1600" dirty="0">
                <a:solidFill>
                  <a:srgbClr val="000000"/>
                </a:solidFill>
              </a:rPr>
              <a:t>and welfare </a:t>
            </a:r>
            <a:r>
              <a:rPr lang="en-US" sz="1600" dirty="0" smtClean="0">
                <a:solidFill>
                  <a:srgbClr val="000000"/>
                </a:solidFill>
              </a:rPr>
              <a:t>trust </a:t>
            </a:r>
            <a:r>
              <a:rPr lang="en-US" sz="1600" dirty="0">
                <a:solidFill>
                  <a:srgbClr val="000000"/>
                </a:solidFill>
              </a:rPr>
              <a:t>that </a:t>
            </a:r>
            <a:r>
              <a:rPr lang="en-US" sz="1600" dirty="0" smtClean="0">
                <a:solidFill>
                  <a:srgbClr val="000000"/>
                </a:solidFill>
              </a:rPr>
              <a:t>requires </a:t>
            </a:r>
            <a:r>
              <a:rPr lang="en-US" sz="1600" dirty="0">
                <a:solidFill>
                  <a:srgbClr val="000000"/>
                </a:solidFill>
              </a:rPr>
              <a:t>a one-time payment by the employer to a trust which assumes all responsibility for administering and funding retiree </a:t>
            </a:r>
            <a:r>
              <a:rPr lang="en-US" sz="1600" dirty="0" smtClean="0">
                <a:solidFill>
                  <a:srgbClr val="000000"/>
                </a:solidFill>
              </a:rPr>
              <a:t>benefits</a:t>
            </a:r>
          </a:p>
          <a:p>
            <a:pPr marL="182880" lvl="1" indent="-182880">
              <a:spcBef>
                <a:spcPts val="1000"/>
              </a:spcBef>
              <a:buClr>
                <a:schemeClr val="tx2"/>
              </a:buClr>
              <a:buFont typeface="Wingdings" panose="05000000000000000000" pitchFamily="2" charset="2"/>
              <a:buChar char="§"/>
            </a:pPr>
            <a:r>
              <a:rPr lang="en-US" sz="1600" dirty="0">
                <a:solidFill>
                  <a:srgbClr val="000000"/>
                </a:solidFill>
              </a:rPr>
              <a:t>c</a:t>
            </a:r>
            <a:r>
              <a:rPr lang="en-US" sz="1600" dirty="0" smtClean="0">
                <a:solidFill>
                  <a:srgbClr val="000000"/>
                </a:solidFill>
              </a:rPr>
              <a:t>onsider whether the Sensient argument could help</a:t>
            </a:r>
          </a:p>
          <a:p>
            <a:pPr>
              <a:buFont typeface="Wingdings" panose="05000000000000000000" pitchFamily="2" charset="2"/>
              <a:buChar char="§"/>
            </a:pPr>
            <a:endParaRPr lang="en-US" sz="1600" dirty="0" smtClean="0">
              <a:solidFill>
                <a:srgbClr val="000000"/>
              </a:solidFill>
            </a:endParaRPr>
          </a:p>
          <a:p>
            <a:pPr>
              <a:buFont typeface="Wingdings" panose="05000000000000000000" pitchFamily="2" charset="2"/>
              <a:buChar char="§"/>
            </a:pPr>
            <a:endParaRPr lang="en-US" sz="1600" dirty="0" smtClean="0">
              <a:solidFill>
                <a:srgbClr val="000000"/>
              </a:solidFill>
            </a:endParaRPr>
          </a:p>
          <a:p>
            <a:pPr>
              <a:buFont typeface="Arial" panose="020B0604020202020204" pitchFamily="34" charset="0"/>
              <a:buChar char="•"/>
            </a:pPr>
            <a:endParaRPr lang="en-US" sz="1600" i="1" dirty="0">
              <a:solidFill>
                <a:srgbClr val="000000"/>
              </a:solidFill>
            </a:endParaRP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7</a:t>
            </a:fld>
            <a:endParaRPr lang="en-GB" noProof="0" dirty="0"/>
          </a:p>
        </p:txBody>
      </p:sp>
      <p:sp>
        <p:nvSpPr>
          <p:cNvPr id="6" name="Title 5"/>
          <p:cNvSpPr>
            <a:spLocks noGrp="1"/>
          </p:cNvSpPr>
          <p:nvPr>
            <p:ph type="title"/>
          </p:nvPr>
        </p:nvSpPr>
        <p:spPr>
          <a:xfrm>
            <a:off x="366713" y="340359"/>
            <a:ext cx="8408987" cy="760307"/>
          </a:xfrm>
        </p:spPr>
        <p:txBody>
          <a:bodyPr/>
          <a:lstStyle/>
          <a:p>
            <a:r>
              <a:rPr lang="en-US" sz="2800" i="1" dirty="0">
                <a:solidFill>
                  <a:srgbClr val="7030A0"/>
                </a:solidFill>
              </a:rPr>
              <a:t>Possible strategies to reduce legal risks when dealing with union retirees:</a:t>
            </a:r>
            <a:br>
              <a:rPr lang="en-US" sz="2800" i="1" dirty="0">
                <a:solidFill>
                  <a:srgbClr val="7030A0"/>
                </a:solidFill>
              </a:rPr>
            </a:br>
            <a:endParaRPr lang="en-US" dirty="0"/>
          </a:p>
        </p:txBody>
      </p:sp>
    </p:spTree>
    <p:extLst>
      <p:ext uri="{BB962C8B-B14F-4D97-AF65-F5344CB8AC3E}">
        <p14:creationId xmlns:p14="http://schemas.microsoft.com/office/powerpoint/2010/main" val="3455015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366713" y="956733"/>
            <a:ext cx="8408987" cy="5215467"/>
          </a:xfrm>
        </p:spPr>
        <p:txBody>
          <a:bodyPr/>
          <a:lstStyle/>
          <a:p>
            <a:pPr marL="182160" lvl="1" indent="0">
              <a:buNone/>
            </a:pPr>
            <a:r>
              <a:rPr lang="en-US" sz="1600" b="1" i="1" dirty="0" smtClean="0">
                <a:solidFill>
                  <a:srgbClr val="7030A0"/>
                </a:solidFill>
              </a:rPr>
              <a:t>The group insurance policy was incorporated in the collective agreement.  The policy stated that it would be terminated if a minimum number of participants were covered.  So the insurance policy wording prevailed:  the benefit could be terminated.</a:t>
            </a:r>
            <a:endParaRPr lang="en-US" sz="1600" b="1" i="1" dirty="0">
              <a:solidFill>
                <a:srgbClr val="7030A0"/>
              </a:solidFill>
            </a:endParaRPr>
          </a:p>
          <a:p>
            <a:pPr lvl="1"/>
            <a:r>
              <a:rPr lang="en-US" sz="1400" dirty="0" smtClean="0">
                <a:solidFill>
                  <a:srgbClr val="000000"/>
                </a:solidFill>
              </a:rPr>
              <a:t>Plant</a:t>
            </a:r>
            <a:r>
              <a:rPr lang="en-US" sz="1400" dirty="0" smtClean="0">
                <a:solidFill>
                  <a:srgbClr val="7030A0"/>
                </a:solidFill>
              </a:rPr>
              <a:t> </a:t>
            </a:r>
            <a:r>
              <a:rPr lang="en-US" sz="1400" dirty="0" smtClean="0">
                <a:solidFill>
                  <a:srgbClr val="000000"/>
                </a:solidFill>
              </a:rPr>
              <a:t>closed in 2015.</a:t>
            </a:r>
          </a:p>
          <a:p>
            <a:pPr lvl="1"/>
            <a:r>
              <a:rPr lang="en-US" sz="1400" dirty="0" smtClean="0">
                <a:solidFill>
                  <a:srgbClr val="000000"/>
                </a:solidFill>
              </a:rPr>
              <a:t>Employer notified the union and the retirees that group benefits would end, despite language in the collective agreement that said “upon retirement, all present employees, surviving spouses and defendants, shall be provided with full benefits”.</a:t>
            </a:r>
          </a:p>
          <a:p>
            <a:pPr lvl="1"/>
            <a:r>
              <a:rPr lang="en-US" sz="1400" dirty="0" smtClean="0">
                <a:solidFill>
                  <a:srgbClr val="000000"/>
                </a:solidFill>
              </a:rPr>
              <a:t>Union grieved the end of retiree benefits.</a:t>
            </a:r>
          </a:p>
          <a:p>
            <a:pPr lvl="1"/>
            <a:r>
              <a:rPr lang="en-US" sz="1400" dirty="0" smtClean="0">
                <a:solidFill>
                  <a:srgbClr val="000000"/>
                </a:solidFill>
              </a:rPr>
              <a:t>The employer’s group insurance policy with Industrial Alliance included a requirement for minimum participation that stated, “At all times, the number of participants shall not be less than 100% of eligible employees and not less than 26 participants”. </a:t>
            </a:r>
          </a:p>
          <a:p>
            <a:pPr lvl="1"/>
            <a:r>
              <a:rPr lang="en-US" sz="1400" dirty="0" smtClean="0">
                <a:solidFill>
                  <a:srgbClr val="000000"/>
                </a:solidFill>
              </a:rPr>
              <a:t>That insurance policy requirement did not appear in the benefits booklet given to employees and retirees.</a:t>
            </a:r>
          </a:p>
          <a:p>
            <a:pPr lvl="1"/>
            <a:r>
              <a:rPr lang="en-US" sz="1400" dirty="0" smtClean="0">
                <a:solidFill>
                  <a:srgbClr val="000000"/>
                </a:solidFill>
              </a:rPr>
              <a:t>Collective agreement stated:</a:t>
            </a:r>
          </a:p>
          <a:p>
            <a:pPr marL="460375" lvl="1" indent="0">
              <a:buNone/>
            </a:pPr>
            <a:r>
              <a:rPr lang="en-US" sz="1200" dirty="0" smtClean="0">
                <a:solidFill>
                  <a:srgbClr val="000000"/>
                </a:solidFill>
              </a:rPr>
              <a:t>“The Company will provide each employee insurance benefits as summarized below.  Each employee will receive a document detailing the benefits.  The summary is </a:t>
            </a:r>
            <a:r>
              <a:rPr lang="en-US" sz="1200" dirty="0" err="1" smtClean="0">
                <a:solidFill>
                  <a:srgbClr val="000000"/>
                </a:solidFill>
              </a:rPr>
              <a:t>intedned</a:t>
            </a:r>
            <a:r>
              <a:rPr lang="en-US" sz="1200" dirty="0" smtClean="0">
                <a:solidFill>
                  <a:srgbClr val="000000"/>
                </a:solidFill>
              </a:rPr>
              <a:t> to provide you with a convenient outline of the more important terms and conditions of our benefits; however, the respective insurance company master contracts are the governing documents and are hereby incorporated into the Collective Agreement by reference.”</a:t>
            </a:r>
          </a:p>
          <a:p>
            <a:pPr marL="182160" lvl="1" indent="0">
              <a:buNone/>
            </a:pPr>
            <a:r>
              <a:rPr lang="en-US" sz="1400" dirty="0" smtClean="0">
                <a:solidFill>
                  <a:srgbClr val="000000"/>
                </a:solidFill>
              </a:rPr>
              <a:t>Arbitrator held that the terms of the insurance policy were part of the collective agreement, and therefore the collective agreement permitted termination of the benefits when the minimum number of employees wasn’t met.  UPHELD at Divisional Court.</a:t>
            </a:r>
          </a:p>
          <a:p>
            <a:pPr lvl="1"/>
            <a:endParaRPr lang="en-US" sz="1600" dirty="0" smtClean="0">
              <a:solidFill>
                <a:srgbClr val="000000"/>
              </a:solidFill>
            </a:endParaRPr>
          </a:p>
          <a:p>
            <a:pPr lvl="1"/>
            <a:endParaRPr lang="en-US" sz="1600" dirty="0">
              <a:solidFill>
                <a:srgbClr val="000000"/>
              </a:solidFill>
            </a:endParaRP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8</a:t>
            </a:fld>
            <a:endParaRPr lang="en-GB" noProof="0" dirty="0"/>
          </a:p>
        </p:txBody>
      </p:sp>
      <p:sp>
        <p:nvSpPr>
          <p:cNvPr id="6" name="Title 5"/>
          <p:cNvSpPr>
            <a:spLocks noGrp="1"/>
          </p:cNvSpPr>
          <p:nvPr>
            <p:ph type="title"/>
          </p:nvPr>
        </p:nvSpPr>
        <p:spPr/>
        <p:txBody>
          <a:bodyPr/>
          <a:lstStyle/>
          <a:p>
            <a:r>
              <a:rPr lang="en-US" dirty="0" smtClean="0"/>
              <a:t>The Sensient argument</a:t>
            </a:r>
            <a:endParaRPr lang="en-US" dirty="0"/>
          </a:p>
        </p:txBody>
      </p:sp>
    </p:spTree>
    <p:extLst>
      <p:ext uri="{BB962C8B-B14F-4D97-AF65-F5344CB8AC3E}">
        <p14:creationId xmlns:p14="http://schemas.microsoft.com/office/powerpoint/2010/main" val="2347009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634066"/>
            <a:ext cx="8408987" cy="4538133"/>
          </a:xfrm>
        </p:spPr>
        <p:txBody>
          <a:bodyPr/>
          <a:lstStyle/>
          <a:p>
            <a:pPr lvl="1">
              <a:buFont typeface="Wingdings" panose="05000000000000000000" pitchFamily="2" charset="2"/>
              <a:buChar char="q"/>
            </a:pPr>
            <a:r>
              <a:rPr lang="en-US" dirty="0" smtClean="0">
                <a:solidFill>
                  <a:srgbClr val="000000"/>
                </a:solidFill>
              </a:rPr>
              <a:t>offer </a:t>
            </a:r>
            <a:r>
              <a:rPr lang="en-US" dirty="0">
                <a:solidFill>
                  <a:srgbClr val="000000"/>
                </a:solidFill>
              </a:rPr>
              <a:t>retirees the </a:t>
            </a:r>
            <a:r>
              <a:rPr lang="en-US" b="1" i="1" dirty="0">
                <a:solidFill>
                  <a:srgbClr val="7030A0"/>
                </a:solidFill>
              </a:rPr>
              <a:t>option</a:t>
            </a:r>
            <a:r>
              <a:rPr lang="en-US" dirty="0">
                <a:solidFill>
                  <a:srgbClr val="000000"/>
                </a:solidFill>
              </a:rPr>
              <a:t> of agreeing to elimination of their retiree benefits in exchange for a lump sum </a:t>
            </a:r>
            <a:r>
              <a:rPr lang="en-US" dirty="0" smtClean="0">
                <a:solidFill>
                  <a:srgbClr val="000000"/>
                </a:solidFill>
              </a:rPr>
              <a:t>payment</a:t>
            </a:r>
          </a:p>
          <a:p>
            <a:pPr marL="182160" lvl="1" indent="0">
              <a:buNone/>
            </a:pPr>
            <a:endParaRPr lang="en-US" dirty="0" smtClean="0">
              <a:solidFill>
                <a:srgbClr val="000000"/>
              </a:solidFill>
            </a:endParaRPr>
          </a:p>
          <a:p>
            <a:pPr lvl="1">
              <a:buFont typeface="Wingdings" panose="05000000000000000000" pitchFamily="2" charset="2"/>
              <a:buChar char="q"/>
            </a:pPr>
            <a:r>
              <a:rPr lang="en-US" dirty="0" smtClean="0">
                <a:solidFill>
                  <a:srgbClr val="000000"/>
                </a:solidFill>
              </a:rPr>
              <a:t>not </a:t>
            </a:r>
            <a:r>
              <a:rPr lang="en-US" dirty="0">
                <a:solidFill>
                  <a:srgbClr val="000000"/>
                </a:solidFill>
              </a:rPr>
              <a:t>imposed </a:t>
            </a:r>
            <a:r>
              <a:rPr lang="en-US" dirty="0" smtClean="0">
                <a:solidFill>
                  <a:srgbClr val="000000"/>
                </a:solidFill>
              </a:rPr>
              <a:t>unilaterally – a true “deal”</a:t>
            </a:r>
          </a:p>
          <a:p>
            <a:pPr marL="182160" lvl="1" indent="0">
              <a:buNone/>
            </a:pPr>
            <a:endParaRPr lang="en-US" dirty="0" smtClean="0">
              <a:solidFill>
                <a:srgbClr val="000000"/>
              </a:solidFill>
            </a:endParaRPr>
          </a:p>
          <a:p>
            <a:pPr lvl="1">
              <a:buFont typeface="Wingdings" panose="05000000000000000000" pitchFamily="2" charset="2"/>
              <a:buChar char="q"/>
            </a:pPr>
            <a:r>
              <a:rPr lang="en-US" dirty="0" smtClean="0">
                <a:solidFill>
                  <a:srgbClr val="000000"/>
                </a:solidFill>
              </a:rPr>
              <a:t>legal risks include:</a:t>
            </a:r>
          </a:p>
          <a:p>
            <a:pPr marL="915988" lvl="1" indent="-182563">
              <a:buFont typeface="Wingdings" panose="05000000000000000000" pitchFamily="2" charset="2"/>
              <a:buChar char="Ø"/>
            </a:pPr>
            <a:r>
              <a:rPr lang="en-US" dirty="0" smtClean="0">
                <a:solidFill>
                  <a:srgbClr val="000000"/>
                </a:solidFill>
              </a:rPr>
              <a:t>properly-worded releases</a:t>
            </a:r>
          </a:p>
          <a:p>
            <a:pPr marL="915988" lvl="1" indent="-182563">
              <a:buFont typeface="Wingdings" panose="05000000000000000000" pitchFamily="2" charset="2"/>
              <a:buChar char="Ø"/>
            </a:pPr>
            <a:r>
              <a:rPr lang="en-US" dirty="0" smtClean="0">
                <a:solidFill>
                  <a:srgbClr val="000000"/>
                </a:solidFill>
              </a:rPr>
              <a:t>disclosure </a:t>
            </a:r>
            <a:r>
              <a:rPr lang="en-US" dirty="0">
                <a:solidFill>
                  <a:srgbClr val="000000"/>
                </a:solidFill>
              </a:rPr>
              <a:t>to </a:t>
            </a:r>
            <a:r>
              <a:rPr lang="en-US" dirty="0" smtClean="0">
                <a:solidFill>
                  <a:srgbClr val="000000"/>
                </a:solidFill>
              </a:rPr>
              <a:t>beneficiaries</a:t>
            </a:r>
          </a:p>
          <a:p>
            <a:pPr marL="915988" lvl="1" indent="-182563">
              <a:buFont typeface="Wingdings" panose="05000000000000000000" pitchFamily="2" charset="2"/>
              <a:buChar char="Ø"/>
            </a:pPr>
            <a:r>
              <a:rPr lang="en-US" dirty="0" smtClean="0">
                <a:solidFill>
                  <a:srgbClr val="000000"/>
                </a:solidFill>
              </a:rPr>
              <a:t>computation </a:t>
            </a:r>
            <a:r>
              <a:rPr lang="en-US" dirty="0">
                <a:solidFill>
                  <a:srgbClr val="000000"/>
                </a:solidFill>
              </a:rPr>
              <a:t>of the lump sum payment </a:t>
            </a:r>
            <a:r>
              <a:rPr lang="en-US" dirty="0" smtClean="0">
                <a:solidFill>
                  <a:srgbClr val="000000"/>
                </a:solidFill>
              </a:rPr>
              <a:t>amounts</a:t>
            </a:r>
          </a:p>
          <a:p>
            <a:pPr marL="915988" lvl="1" indent="-182563">
              <a:buFont typeface="Wingdings" panose="05000000000000000000" pitchFamily="2" charset="2"/>
              <a:buChar char="Ø"/>
            </a:pPr>
            <a:r>
              <a:rPr lang="en-US" dirty="0">
                <a:solidFill>
                  <a:srgbClr val="000000"/>
                </a:solidFill>
              </a:rPr>
              <a:t>prejudicing future, different buy-out </a:t>
            </a:r>
            <a:r>
              <a:rPr lang="en-US" dirty="0" smtClean="0">
                <a:solidFill>
                  <a:srgbClr val="000000"/>
                </a:solidFill>
              </a:rPr>
              <a:t>deals</a:t>
            </a:r>
            <a:endParaRPr lang="en-US" dirty="0" smtClean="0">
              <a:solidFill>
                <a:srgbClr val="7030A0"/>
              </a:solidFill>
            </a:endParaRPr>
          </a:p>
          <a:p>
            <a:pPr marL="915988" lvl="1" indent="-182563">
              <a:buFont typeface="Wingdings" panose="05000000000000000000" pitchFamily="2" charset="2"/>
              <a:buChar char="Ø"/>
            </a:pPr>
            <a:r>
              <a:rPr lang="en-US" b="1" i="1" dirty="0" smtClean="0">
                <a:solidFill>
                  <a:srgbClr val="7030A0"/>
                </a:solidFill>
              </a:rPr>
              <a:t>risk </a:t>
            </a:r>
            <a:r>
              <a:rPr lang="en-US" b="1" i="1" dirty="0">
                <a:solidFill>
                  <a:srgbClr val="7030A0"/>
                </a:solidFill>
              </a:rPr>
              <a:t>that a union or court may subsequently find the release to be non-binding for retirees whose benefits were promised in a collective </a:t>
            </a:r>
            <a:r>
              <a:rPr lang="en-US" b="1" i="1" dirty="0" smtClean="0">
                <a:solidFill>
                  <a:srgbClr val="7030A0"/>
                </a:solidFill>
              </a:rPr>
              <a:t>agreement</a:t>
            </a:r>
          </a:p>
        </p:txBody>
      </p:sp>
      <p:sp>
        <p:nvSpPr>
          <p:cNvPr id="5" name="Title 4"/>
          <p:cNvSpPr>
            <a:spLocks noGrp="1"/>
          </p:cNvSpPr>
          <p:nvPr>
            <p:ph type="title"/>
          </p:nvPr>
        </p:nvSpPr>
        <p:spPr>
          <a:xfrm>
            <a:off x="366713" y="340359"/>
            <a:ext cx="8408987" cy="811107"/>
          </a:xfrm>
        </p:spPr>
        <p:txBody>
          <a:bodyPr/>
          <a:lstStyle/>
          <a:p>
            <a:r>
              <a:rPr lang="en-US" dirty="0" smtClean="0"/>
              <a:t>The cash buy-out offer:  $ in exchange for relinquishing the legal right to retiree benefits</a:t>
            </a:r>
            <a:endParaRPr lang="en-US" dirty="0"/>
          </a:p>
        </p:txBody>
      </p:sp>
      <p:sp>
        <p:nvSpPr>
          <p:cNvPr id="3" name="Footer Placeholder 2"/>
          <p:cNvSpPr>
            <a:spLocks noGrp="1"/>
          </p:cNvSpPr>
          <p:nvPr>
            <p:ph type="ftr" sz="quarter" idx="18"/>
          </p:nvPr>
        </p:nvSpPr>
        <p:spPr>
          <a:xfrm>
            <a:off x="444500" y="6529659"/>
            <a:ext cx="2160000" cy="144000"/>
          </a:xfrm>
        </p:spPr>
        <p:txBody>
          <a:bodyPr/>
          <a:lstStyle/>
          <a:p>
            <a:r>
              <a:rPr lang="en-GB" noProof="0" dirty="0" smtClean="0"/>
              <a:t>#30714338</a:t>
            </a:r>
            <a:endParaRPr lang="en-GB" noProof="0" dirty="0"/>
          </a:p>
        </p:txBody>
      </p:sp>
    </p:spTree>
    <p:extLst>
      <p:ext uri="{BB962C8B-B14F-4D97-AF65-F5344CB8AC3E}">
        <p14:creationId xmlns:p14="http://schemas.microsoft.com/office/powerpoint/2010/main" val="37109067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1585</Words>
  <Application>Microsoft Office PowerPoint</Application>
  <PresentationFormat>On-screen Show (4:3)</PresentationFormat>
  <Paragraphs>123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 </vt:lpstr>
      <vt:lpstr>Cutting back retiree benefits: a field guide</vt:lpstr>
      <vt:lpstr>The Basics:  current/former employee?  unionized?</vt:lpstr>
      <vt:lpstr>Reducing the benefits of individuals who have terminated employment:</vt:lpstr>
      <vt:lpstr>What’s the ideal ROR language?</vt:lpstr>
      <vt:lpstr>What if the former employees (retirees &amp; others) were in a union?</vt:lpstr>
      <vt:lpstr>Possible strategies to reduce legal risks when dealing with union retirees: </vt:lpstr>
      <vt:lpstr>The Sensient argument</vt:lpstr>
      <vt:lpstr>The cash buy-out offer:  $ in exchange for relinquishing the legal right to retiree benefits</vt:lpstr>
    </vt:vector>
  </TitlesOfParts>
  <Company>Fraser Milner Casgrain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new Dentons PowerPoint template</dc:title>
  <dc:creator>Ramasamy, Sundar Raja</dc:creator>
  <cp:lastModifiedBy>Picard, Mary</cp:lastModifiedBy>
  <cp:revision>27</cp:revision>
  <cp:lastPrinted>2017-11-22T00:44:27Z</cp:lastPrinted>
  <dcterms:created xsi:type="dcterms:W3CDTF">2017-11-01T15:43:32Z</dcterms:created>
  <dcterms:modified xsi:type="dcterms:W3CDTF">2017-11-22T00:45:14Z</dcterms:modified>
</cp:coreProperties>
</file>