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handoutMasterIdLst>
    <p:handoutMasterId r:id="rId54"/>
  </p:handoutMasterIdLst>
  <p:sldIdLst>
    <p:sldId id="256" r:id="rId2"/>
    <p:sldId id="307" r:id="rId3"/>
    <p:sldId id="257" r:id="rId4"/>
    <p:sldId id="258" r:id="rId5"/>
    <p:sldId id="259" r:id="rId6"/>
    <p:sldId id="260" r:id="rId7"/>
    <p:sldId id="261" r:id="rId8"/>
    <p:sldId id="262" r:id="rId9"/>
    <p:sldId id="263" r:id="rId10"/>
    <p:sldId id="265" r:id="rId11"/>
    <p:sldId id="270"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1" r:id="rId25"/>
    <p:sldId id="282" r:id="rId26"/>
    <p:sldId id="284" r:id="rId27"/>
    <p:sldId id="285" r:id="rId28"/>
    <p:sldId id="286" r:id="rId29"/>
    <p:sldId id="288" r:id="rId30"/>
    <p:sldId id="287" r:id="rId31"/>
    <p:sldId id="283"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4" r:id="rId47"/>
    <p:sldId id="303" r:id="rId48"/>
    <p:sldId id="305" r:id="rId49"/>
    <p:sldId id="306" r:id="rId50"/>
    <p:sldId id="309" r:id="rId51"/>
    <p:sldId id="308" r:id="rId52"/>
  </p:sldIdLst>
  <p:sldSz cx="9144000" cy="6858000" type="screen4x3"/>
  <p:notesSz cx="7010400" cy="9296400"/>
  <p:custDataLst>
    <p:tags r:id="rId5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BECED"/>
    <a:srgbClr val="9C5FB5"/>
    <a:srgbClr val="9064AA"/>
    <a:srgbClr val="565A5C"/>
    <a:srgbClr val="427730"/>
    <a:srgbClr val="D5D5D5"/>
    <a:srgbClr val="D5D5D2"/>
    <a:srgbClr val="E00371"/>
    <a:srgbClr val="005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4778" autoAdjust="0"/>
  </p:normalViewPr>
  <p:slideViewPr>
    <p:cSldViewPr snapToGrid="0">
      <p:cViewPr varScale="1">
        <p:scale>
          <a:sx n="134" d="100"/>
          <a:sy n="134" d="100"/>
        </p:scale>
        <p:origin x="-1476" y="-78"/>
      </p:cViewPr>
      <p:guideLst>
        <p:guide orient="horz" pos="1010"/>
        <p:guide orient="horz" pos="3890"/>
        <p:guide orient="horz" pos="4193"/>
        <p:guide orient="horz" pos="2452"/>
        <p:guide orient="horz" pos="498"/>
        <p:guide orient="horz" pos="417"/>
        <p:guide orient="horz" pos="688"/>
        <p:guide orient="horz" pos="4095"/>
        <p:guide orient="horz" pos="267"/>
        <p:guide orient="horz" pos="4012"/>
        <p:guide orient="horz" pos="1759"/>
        <p:guide pos="231"/>
        <p:guide pos="5528"/>
        <p:guide pos="1311"/>
        <p:guide pos="2391"/>
        <p:guide pos="3471"/>
        <p:guide pos="4554"/>
        <p:guide pos="2776"/>
        <p:guide pos="2984"/>
      </p:guideLst>
    </p:cSldViewPr>
  </p:slideViewPr>
  <p:outlineViewPr>
    <p:cViewPr>
      <p:scale>
        <a:sx n="33" d="100"/>
        <a:sy n="33" d="100"/>
      </p:scale>
      <p:origin x="0" y="1782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4" d="100"/>
          <a:sy n="94" d="100"/>
        </p:scale>
        <p:origin x="-367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689B54F0-1D7F-4045-8213-B7D9C7FFB374}" type="datetimeFigureOut">
              <a:rPr lang="en-GB" smtClean="0"/>
              <a:t>19/12/2017</a:t>
            </a:fld>
            <a:endParaRPr lang="en-GB" dirty="0"/>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a:lvl1pPr>
          </a:lstStyle>
          <a:p>
            <a:fld id="{D34632E1-11D0-46CC-8676-7C313BB9F556}" type="slidenum">
              <a:rPr lang="en-GB" smtClean="0"/>
              <a:t>‹#›</a:t>
            </a:fld>
            <a:endParaRPr lang="en-GB" dirty="0"/>
          </a:p>
        </p:txBody>
      </p:sp>
    </p:spTree>
    <p:extLst>
      <p:ext uri="{BB962C8B-B14F-4D97-AF65-F5344CB8AC3E}">
        <p14:creationId xmlns:p14="http://schemas.microsoft.com/office/powerpoint/2010/main" val="72632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5560" tIns="47780" rIns="95560" bIns="47780"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5560" tIns="47780" rIns="95560" bIns="47780" rtlCol="0"/>
          <a:lstStyle>
            <a:lvl1pPr algn="r">
              <a:defRPr sz="1300"/>
            </a:lvl1pPr>
          </a:lstStyle>
          <a:p>
            <a:fld id="{D77633BE-0766-4701-97A4-87960AEAA15B}" type="datetimeFigureOut">
              <a:rPr lang="en-US" smtClean="0"/>
              <a:pPr/>
              <a:t>12/19/2017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5560" tIns="47780" rIns="95560" bIns="47780"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5560" tIns="47780" rIns="95560" bIns="477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5560" tIns="47780" rIns="95560" bIns="47780"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5560" tIns="47780" rIns="95560" bIns="47780" rtlCol="0" anchor="b"/>
          <a:lstStyle>
            <a:lvl1pPr algn="r">
              <a:defRPr sz="1300"/>
            </a:lvl1pPr>
          </a:lstStyle>
          <a:p>
            <a:fld id="{A2B71D9D-C59C-46A3-89DC-993D8C59CBB9}" type="slidenum">
              <a:rPr lang="en-US" smtClean="0"/>
              <a:pPr/>
              <a:t>‹#›</a:t>
            </a:fld>
            <a:endParaRPr lang="en-US" dirty="0"/>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2" name="Title 1"/>
          <p:cNvSpPr>
            <a:spLocks noGrp="1"/>
          </p:cNvSpPr>
          <p:nvPr>
            <p:ph type="ctrTitle"/>
          </p:nvPr>
        </p:nvSpPr>
        <p:spPr bwMode="gray">
          <a:xfrm>
            <a:off x="366713" y="2178030"/>
            <a:ext cx="6876200" cy="553998"/>
          </a:xfrm>
        </p:spPr>
        <p:txBody>
          <a:bodyPr wrap="square" lIns="0" tIns="0" rIns="0" bIns="0" anchor="b" anchorCtr="0">
            <a:spAutoFit/>
          </a:bodyPr>
          <a:lstStyle>
            <a:lvl1pPr algn="l">
              <a:lnSpc>
                <a:spcPct val="100000"/>
              </a:lnSpc>
              <a:defRPr sz="3600" b="1">
                <a:solidFill>
                  <a:schemeClr val="bg1"/>
                </a:solidFill>
                <a:latin typeface="+mj-lt"/>
                <a:cs typeface="Arial" pitchFamily="34" charset="0"/>
              </a:defRPr>
            </a:lvl1pPr>
          </a:lstStyle>
          <a:p>
            <a:r>
              <a:rPr lang="en-US" noProof="0" smtClean="0"/>
              <a:t>Click to edit Master title style</a:t>
            </a:r>
            <a:endParaRPr lang="en-GB" noProof="0" dirty="0"/>
          </a:p>
        </p:txBody>
      </p:sp>
      <p:sp>
        <p:nvSpPr>
          <p:cNvPr id="3" name="Subtitle 2"/>
          <p:cNvSpPr>
            <a:spLocks noGrp="1"/>
          </p:cNvSpPr>
          <p:nvPr>
            <p:ph type="subTitle" idx="1"/>
          </p:nvPr>
        </p:nvSpPr>
        <p:spPr bwMode="gray">
          <a:xfrm>
            <a:off x="366713" y="2788920"/>
            <a:ext cx="6876200" cy="1280160"/>
          </a:xfrm>
        </p:spPr>
        <p:txBody>
          <a:bodyPr wrap="square" lIns="0" tIns="0" rIns="0" bIns="0">
            <a:noAutofit/>
          </a:bodyPr>
          <a:lstStyle>
            <a:lvl1pPr marL="0" indent="0" algn="l">
              <a:lnSpc>
                <a:spcPct val="90000"/>
              </a:lnSpc>
              <a:spcBef>
                <a:spcPts val="0"/>
              </a:spcBef>
              <a:buNone/>
              <a:defRPr sz="3600" b="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dirty="0"/>
          </a:p>
        </p:txBody>
      </p:sp>
      <p:sp>
        <p:nvSpPr>
          <p:cNvPr id="6" name="Date Placeholder 5"/>
          <p:cNvSpPr>
            <a:spLocks noGrp="1"/>
          </p:cNvSpPr>
          <p:nvPr>
            <p:ph type="dt" sz="half" idx="10"/>
          </p:nvPr>
        </p:nvSpPr>
        <p:spPr>
          <a:xfrm>
            <a:off x="366713" y="4466951"/>
            <a:ext cx="1620000" cy="161583"/>
          </a:xfrm>
        </p:spPr>
        <p:txBody>
          <a:bodyPr/>
          <a:lstStyle>
            <a:lvl1pPr>
              <a:defRPr sz="1050" b="1">
                <a:solidFill>
                  <a:schemeClr val="bg1"/>
                </a:solidFill>
              </a:defRPr>
            </a:lvl1pPr>
          </a:lstStyle>
          <a:p>
            <a:fld id="{75BB18B1-BE41-43BD-BCA0-C390B1DCEB9D}" type="datetime3">
              <a:rPr lang="en-CA" noProof="0" smtClean="0"/>
              <a:t>19 December 2017</a:t>
            </a:fld>
            <a:endParaRPr lang="en-GB"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5" name="Footer Placeholder 4"/>
          <p:cNvSpPr>
            <a:spLocks noGrp="1"/>
          </p:cNvSpPr>
          <p:nvPr>
            <p:ph type="ftr" sz="quarter" idx="12"/>
          </p:nvPr>
        </p:nvSpPr>
        <p:spPr>
          <a:xfrm>
            <a:off x="366713" y="6858692"/>
            <a:ext cx="2160000" cy="144000"/>
          </a:xfrm>
        </p:spPr>
        <p:txBody>
          <a:bodyPr/>
          <a:lstStyle>
            <a:lvl1pPr>
              <a:defRPr>
                <a:solidFill>
                  <a:schemeClr val="bg1"/>
                </a:solidFill>
              </a:defRPr>
            </a:lvl1pPr>
          </a:lstStyle>
          <a:p>
            <a:r>
              <a:rPr lang="en-GB" noProof="0" dirty="0" smtClean="0"/>
              <a:t>Footer or alternate date</a:t>
            </a:r>
            <a:endParaRPr lang="en-GB" noProof="0" dirty="0"/>
          </a:p>
        </p:txBody>
      </p:sp>
      <p:sp>
        <p:nvSpPr>
          <p:cNvPr id="7" name="Slide Number Placeholder 6"/>
          <p:cNvSpPr>
            <a:spLocks noGrp="1"/>
          </p:cNvSpPr>
          <p:nvPr>
            <p:ph type="sldNum" sz="quarter" idx="13"/>
          </p:nvPr>
        </p:nvSpPr>
        <p:spPr>
          <a:xfrm>
            <a:off x="8631700" y="6858000"/>
            <a:ext cx="144000" cy="144000"/>
          </a:xfrm>
        </p:spPr>
        <p:txBody>
          <a:bodyPr/>
          <a:lstStyle>
            <a:lvl1pPr>
              <a:defRPr>
                <a:solidFill>
                  <a:schemeClr val="bg1"/>
                </a:solidFill>
              </a:defRPr>
            </a:lvl1pPr>
          </a:lstStyle>
          <a:p>
            <a:fld id="{D34DACC3-9742-4940-92E6-4CAB853A3218}" type="slidenum">
              <a:rPr lang="en-GB" smtClean="0"/>
              <a:pPr/>
              <a:t>‹#›</a:t>
            </a:fld>
            <a:endParaRPr lang="en-GB" dirty="0"/>
          </a:p>
        </p:txBody>
      </p:sp>
    </p:spTree>
    <p:extLst>
      <p:ext uri="{BB962C8B-B14F-4D97-AF65-F5344CB8AC3E}">
        <p14:creationId xmlns:p14="http://schemas.microsoft.com/office/powerpoint/2010/main" val="13899700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FC2535-FC55-4299-912F-C9D87FB3A673}" type="datetime3">
              <a:rPr lang="en-CA" noProof="0" smtClean="0"/>
              <a:t>19 December 2017</a:t>
            </a:fld>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14" name="Text Placeholder 13"/>
          <p:cNvSpPr>
            <a:spLocks noGrp="1"/>
          </p:cNvSpPr>
          <p:nvPr>
            <p:ph type="body" sz="quarter" idx="14"/>
          </p:nvPr>
        </p:nvSpPr>
        <p:spPr>
          <a:xfrm>
            <a:off x="1490889"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6" name="Text Placeholder 15"/>
          <p:cNvSpPr>
            <a:spLocks noGrp="1"/>
          </p:cNvSpPr>
          <p:nvPr>
            <p:ph type="body" sz="quarter" idx="15"/>
          </p:nvPr>
        </p:nvSpPr>
        <p:spPr>
          <a:xfrm>
            <a:off x="1490889"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8" name="Text Placeholder 17"/>
          <p:cNvSpPr>
            <a:spLocks noGrp="1"/>
          </p:cNvSpPr>
          <p:nvPr>
            <p:ph type="body" sz="quarter" idx="16"/>
          </p:nvPr>
        </p:nvSpPr>
        <p:spPr>
          <a:xfrm>
            <a:off x="5842655"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0" name="Text Placeholder 19"/>
          <p:cNvSpPr>
            <a:spLocks noGrp="1"/>
          </p:cNvSpPr>
          <p:nvPr>
            <p:ph type="body" sz="quarter" idx="17"/>
          </p:nvPr>
        </p:nvSpPr>
        <p:spPr>
          <a:xfrm>
            <a:off x="5842655"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2" name="Text Placeholder 21"/>
          <p:cNvSpPr>
            <a:spLocks noGrp="1"/>
          </p:cNvSpPr>
          <p:nvPr>
            <p:ph type="body" sz="quarter" idx="18"/>
          </p:nvPr>
        </p:nvSpPr>
        <p:spPr>
          <a:xfrm>
            <a:off x="5842655"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8" name="Picture Placeholder 27"/>
          <p:cNvSpPr>
            <a:spLocks noGrp="1"/>
          </p:cNvSpPr>
          <p:nvPr>
            <p:ph type="pic" sz="quarter" idx="21"/>
          </p:nvPr>
        </p:nvSpPr>
        <p:spPr>
          <a:xfrm>
            <a:off x="368300" y="2869187"/>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0" name="Picture Placeholder 29"/>
          <p:cNvSpPr>
            <a:spLocks noGrp="1"/>
          </p:cNvSpPr>
          <p:nvPr>
            <p:ph type="pic" sz="quarter" idx="22"/>
          </p:nvPr>
        </p:nvSpPr>
        <p:spPr>
          <a:xfrm>
            <a:off x="368300" y="4139444"/>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2" name="Picture Placeholder 31"/>
          <p:cNvSpPr>
            <a:spLocks noGrp="1"/>
          </p:cNvSpPr>
          <p:nvPr>
            <p:ph type="pic" sz="quarter" idx="23"/>
          </p:nvPr>
        </p:nvSpPr>
        <p:spPr>
          <a:xfrm>
            <a:off x="4737100" y="1601787"/>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4" name="Picture Placeholder 33"/>
          <p:cNvSpPr>
            <a:spLocks noGrp="1"/>
          </p:cNvSpPr>
          <p:nvPr>
            <p:ph type="pic" sz="quarter" idx="24"/>
          </p:nvPr>
        </p:nvSpPr>
        <p:spPr>
          <a:xfrm>
            <a:off x="4737100" y="2870616"/>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6" name="Picture Placeholder 35"/>
          <p:cNvSpPr>
            <a:spLocks noGrp="1"/>
          </p:cNvSpPr>
          <p:nvPr>
            <p:ph type="pic" sz="quarter" idx="25"/>
          </p:nvPr>
        </p:nvSpPr>
        <p:spPr>
          <a:xfrm>
            <a:off x="4737100" y="4139444"/>
            <a:ext cx="960120" cy="960120"/>
          </a:xfrm>
          <a:solidFill>
            <a:schemeClr val="bg2"/>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8" name="Text Placeholder 37"/>
          <p:cNvSpPr>
            <a:spLocks noGrp="1"/>
          </p:cNvSpPr>
          <p:nvPr>
            <p:ph type="body" sz="quarter" idx="26"/>
          </p:nvPr>
        </p:nvSpPr>
        <p:spPr>
          <a:xfrm>
            <a:off x="1490889" y="4106110"/>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28"/>
          </p:nvPr>
        </p:nvSpPr>
        <p:spPr/>
        <p:txBody>
          <a:bodyPr/>
          <a:lstStyle/>
          <a:p>
            <a:r>
              <a:rPr lang="en-GB" noProof="0" dirty="0" smtClean="0"/>
              <a:t>Footer or alternate date</a:t>
            </a:r>
            <a:endParaRPr lang="en-GB" noProof="0" dirty="0"/>
          </a:p>
        </p:txBody>
      </p:sp>
    </p:spTree>
    <p:extLst>
      <p:ext uri="{BB962C8B-B14F-4D97-AF65-F5344CB8AC3E}">
        <p14:creationId xmlns:p14="http://schemas.microsoft.com/office/powerpoint/2010/main" val="38171726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1DB6B67-F505-496A-A114-E2DFF07D9A39}" type="datetime3">
              <a:rPr lang="en-CA" noProof="0" smtClean="0"/>
              <a:t>19 December 2017</a:t>
            </a:fld>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14" name="Text Placeholder 13"/>
          <p:cNvSpPr>
            <a:spLocks noGrp="1"/>
          </p:cNvSpPr>
          <p:nvPr>
            <p:ph type="body" sz="quarter" idx="14"/>
          </p:nvPr>
        </p:nvSpPr>
        <p:spPr>
          <a:xfrm>
            <a:off x="1490888"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1" name="Text Placeholder 20"/>
          <p:cNvSpPr>
            <a:spLocks noGrp="1"/>
          </p:cNvSpPr>
          <p:nvPr>
            <p:ph type="body" sz="quarter" idx="21"/>
          </p:nvPr>
        </p:nvSpPr>
        <p:spPr>
          <a:xfrm>
            <a:off x="366712" y="2791375"/>
            <a:ext cx="4040187" cy="3383999"/>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24" name="Text Placeholder 23"/>
          <p:cNvSpPr>
            <a:spLocks noGrp="1"/>
          </p:cNvSpPr>
          <p:nvPr>
            <p:ph type="body" sz="quarter" idx="22"/>
          </p:nvPr>
        </p:nvSpPr>
        <p:spPr>
          <a:xfrm>
            <a:off x="4737100" y="2791375"/>
            <a:ext cx="4038600" cy="3384000"/>
          </a:xfrm>
        </p:spPr>
        <p:txBody>
          <a:bodyPr/>
          <a:lstStyle>
            <a:lvl1pPr marL="115888" indent="-115888">
              <a:spcBef>
                <a:spcPts val="600"/>
              </a:spcBef>
              <a:buClr>
                <a:schemeClr val="tx1"/>
              </a:buClr>
              <a:defRPr sz="1050" b="0">
                <a:solidFill>
                  <a:srgbClr val="565A5C"/>
                </a:solidFill>
              </a:defRPr>
            </a:lvl1pPr>
            <a:lvl2pPr marL="230400" indent="-115200">
              <a:spcBef>
                <a:spcPts val="600"/>
              </a:spcBef>
              <a:defRPr sz="1050"/>
            </a:lvl2pPr>
            <a:lvl3pPr marL="345600" indent="-115200">
              <a:spcBef>
                <a:spcPts val="600"/>
              </a:spcBef>
              <a:defRPr sz="1050"/>
            </a:lvl3pPr>
            <a:lvl4pPr marL="4608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23"/>
          </p:nvPr>
        </p:nvSpPr>
        <p:spPr/>
        <p:txBody>
          <a:bodyPr/>
          <a:lstStyle/>
          <a:p>
            <a:r>
              <a:rPr lang="en-GB" noProof="0" dirty="0" smtClean="0"/>
              <a:t>Footer or alternate date</a:t>
            </a:r>
            <a:endParaRPr lang="en-GB" noProof="0" dirty="0"/>
          </a:p>
        </p:txBody>
      </p:sp>
    </p:spTree>
    <p:extLst>
      <p:ext uri="{BB962C8B-B14F-4D97-AF65-F5344CB8AC3E}">
        <p14:creationId xmlns:p14="http://schemas.microsoft.com/office/powerpoint/2010/main" val="32171797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hasCustomPrompt="1"/>
          </p:nvPr>
        </p:nvSpPr>
        <p:spPr>
          <a:xfrm>
            <a:off x="7229475" y="1603374"/>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smtClean="0"/>
              <a:t>Photo 4.3x3.8cm</a:t>
            </a:r>
          </a:p>
        </p:txBody>
      </p:sp>
      <p:sp>
        <p:nvSpPr>
          <p:cNvPr id="56" name="Picture Placeholder 54"/>
          <p:cNvSpPr>
            <a:spLocks noGrp="1"/>
          </p:cNvSpPr>
          <p:nvPr>
            <p:ph type="pic" sz="quarter" idx="36" hasCustomPrompt="1"/>
          </p:nvPr>
        </p:nvSpPr>
        <p:spPr>
          <a:xfrm>
            <a:off x="7229475" y="3125962"/>
            <a:ext cx="1546225" cy="1368000"/>
          </a:xfrm>
        </p:spPr>
        <p:txBody>
          <a:bodyPr anchor="ctr" anchorCtr="0"/>
          <a:lstStyle>
            <a:lvl1pPr marL="0" indent="0" algn="ctr">
              <a:buNone/>
              <a:defRPr sz="1000"/>
            </a:lvl1pPr>
          </a:lstStyle>
          <a:p>
            <a:r>
              <a:rPr lang="en-GB" noProof="0" dirty="0" smtClean="0"/>
              <a:t>Photo 4.3x3.8cm</a:t>
            </a:r>
            <a:endParaRPr lang="en-GB" noProof="0" dirty="0"/>
          </a:p>
        </p:txBody>
      </p:sp>
      <p:sp>
        <p:nvSpPr>
          <p:cNvPr id="57" name="Picture Placeholder 54"/>
          <p:cNvSpPr>
            <a:spLocks noGrp="1"/>
          </p:cNvSpPr>
          <p:nvPr>
            <p:ph type="pic" sz="quarter" idx="37" hasCustomPrompt="1"/>
          </p:nvPr>
        </p:nvSpPr>
        <p:spPr>
          <a:xfrm>
            <a:off x="7229475" y="4648550"/>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smtClean="0"/>
              <a:t>Photo 4.3x3.8cm</a:t>
            </a:r>
          </a:p>
        </p:txBody>
      </p:sp>
      <p:sp>
        <p:nvSpPr>
          <p:cNvPr id="3" name="Date Placeholder 2"/>
          <p:cNvSpPr>
            <a:spLocks noGrp="1"/>
          </p:cNvSpPr>
          <p:nvPr>
            <p:ph type="dt" sz="half" idx="10"/>
          </p:nvPr>
        </p:nvSpPr>
        <p:spPr/>
        <p:txBody>
          <a:bodyPr/>
          <a:lstStyle/>
          <a:p>
            <a:fld id="{53E17282-A0E3-4B61-B595-AA0384B92F58}" type="datetime3">
              <a:rPr lang="en-CA" noProof="0" smtClean="0"/>
              <a:t>19 December 2017</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7" name="Text Placeholder 6"/>
          <p:cNvSpPr>
            <a:spLocks noGrp="1"/>
          </p:cNvSpPr>
          <p:nvPr>
            <p:ph type="body" sz="quarter" idx="15"/>
          </p:nvPr>
        </p:nvSpPr>
        <p:spPr>
          <a:xfrm>
            <a:off x="366713" y="1603375"/>
            <a:ext cx="1548000" cy="1656000"/>
          </a:xfrm>
          <a:blipFill>
            <a:blip r:embed="rId2"/>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Picture Placeholder 8"/>
          <p:cNvSpPr>
            <a:spLocks noGrp="1"/>
          </p:cNvSpPr>
          <p:nvPr>
            <p:ph type="pic" sz="quarter" idx="16" hasCustomPrompt="1"/>
          </p:nvPr>
        </p:nvSpPr>
        <p:spPr>
          <a:xfrm>
            <a:off x="366713" y="3259375"/>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27" name="Text Placeholder 6"/>
          <p:cNvSpPr>
            <a:spLocks noGrp="1"/>
          </p:cNvSpPr>
          <p:nvPr>
            <p:ph type="body" sz="quarter" idx="17"/>
          </p:nvPr>
        </p:nvSpPr>
        <p:spPr>
          <a:xfrm>
            <a:off x="2081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28" name="Picture Placeholder 8"/>
          <p:cNvSpPr>
            <a:spLocks noGrp="1"/>
          </p:cNvSpPr>
          <p:nvPr>
            <p:ph type="pic" sz="quarter" idx="18" hasCustomPrompt="1"/>
          </p:nvPr>
        </p:nvSpPr>
        <p:spPr>
          <a:xfrm>
            <a:off x="2081213" y="3259375"/>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29" name="Text Placeholder 6"/>
          <p:cNvSpPr>
            <a:spLocks noGrp="1"/>
          </p:cNvSpPr>
          <p:nvPr>
            <p:ph type="body" sz="quarter" idx="19"/>
          </p:nvPr>
        </p:nvSpPr>
        <p:spPr>
          <a:xfrm>
            <a:off x="366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0" name="Picture Placeholder 8"/>
          <p:cNvSpPr>
            <a:spLocks noGrp="1"/>
          </p:cNvSpPr>
          <p:nvPr>
            <p:ph type="pic" sz="quarter" idx="20" hasCustomPrompt="1"/>
          </p:nvPr>
        </p:nvSpPr>
        <p:spPr>
          <a:xfrm>
            <a:off x="366713" y="5548550"/>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31" name="Text Placeholder 6"/>
          <p:cNvSpPr>
            <a:spLocks noGrp="1"/>
          </p:cNvSpPr>
          <p:nvPr>
            <p:ph type="body" sz="quarter" idx="21"/>
          </p:nvPr>
        </p:nvSpPr>
        <p:spPr>
          <a:xfrm>
            <a:off x="2081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2" name="Picture Placeholder 8"/>
          <p:cNvSpPr>
            <a:spLocks noGrp="1"/>
          </p:cNvSpPr>
          <p:nvPr>
            <p:ph type="pic" sz="quarter" idx="22" hasCustomPrompt="1"/>
          </p:nvPr>
        </p:nvSpPr>
        <p:spPr>
          <a:xfrm>
            <a:off x="2081213" y="5548550"/>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34" name="Text Placeholder 6"/>
          <p:cNvSpPr>
            <a:spLocks noGrp="1"/>
          </p:cNvSpPr>
          <p:nvPr>
            <p:ph type="body" sz="quarter" idx="23"/>
          </p:nvPr>
        </p:nvSpPr>
        <p:spPr>
          <a:xfrm>
            <a:off x="37957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5" name="Picture Placeholder 8"/>
          <p:cNvSpPr>
            <a:spLocks noGrp="1"/>
          </p:cNvSpPr>
          <p:nvPr>
            <p:ph type="pic" sz="quarter" idx="24" hasCustomPrompt="1"/>
          </p:nvPr>
        </p:nvSpPr>
        <p:spPr>
          <a:xfrm>
            <a:off x="3795713" y="3259375"/>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36" name="Text Placeholder 6"/>
          <p:cNvSpPr>
            <a:spLocks noGrp="1"/>
          </p:cNvSpPr>
          <p:nvPr>
            <p:ph type="body" sz="quarter" idx="25"/>
          </p:nvPr>
        </p:nvSpPr>
        <p:spPr>
          <a:xfrm>
            <a:off x="5510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7" name="Picture Placeholder 8"/>
          <p:cNvSpPr>
            <a:spLocks noGrp="1"/>
          </p:cNvSpPr>
          <p:nvPr>
            <p:ph type="pic" sz="quarter" idx="26" hasCustomPrompt="1"/>
          </p:nvPr>
        </p:nvSpPr>
        <p:spPr>
          <a:xfrm>
            <a:off x="5510213" y="3259375"/>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38" name="Text Placeholder 6"/>
          <p:cNvSpPr>
            <a:spLocks noGrp="1"/>
          </p:cNvSpPr>
          <p:nvPr>
            <p:ph type="body" sz="quarter" idx="27"/>
          </p:nvPr>
        </p:nvSpPr>
        <p:spPr>
          <a:xfrm>
            <a:off x="3795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39" name="Picture Placeholder 8"/>
          <p:cNvSpPr>
            <a:spLocks noGrp="1"/>
          </p:cNvSpPr>
          <p:nvPr>
            <p:ph type="pic" sz="quarter" idx="28" hasCustomPrompt="1"/>
          </p:nvPr>
        </p:nvSpPr>
        <p:spPr>
          <a:xfrm>
            <a:off x="3795713" y="5548550"/>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40" name="Text Placeholder 6"/>
          <p:cNvSpPr>
            <a:spLocks noGrp="1"/>
          </p:cNvSpPr>
          <p:nvPr>
            <p:ph type="body" sz="quarter" idx="29"/>
          </p:nvPr>
        </p:nvSpPr>
        <p:spPr>
          <a:xfrm>
            <a:off x="5510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41" name="Picture Placeholder 8"/>
          <p:cNvSpPr>
            <a:spLocks noGrp="1"/>
          </p:cNvSpPr>
          <p:nvPr>
            <p:ph type="pic" sz="quarter" idx="30" hasCustomPrompt="1"/>
          </p:nvPr>
        </p:nvSpPr>
        <p:spPr>
          <a:xfrm>
            <a:off x="5510213" y="5548550"/>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50" name="Text Placeholder 6"/>
          <p:cNvSpPr>
            <a:spLocks noGrp="1"/>
          </p:cNvSpPr>
          <p:nvPr>
            <p:ph type="body" sz="quarter" idx="31"/>
          </p:nvPr>
        </p:nvSpPr>
        <p:spPr>
          <a:xfrm>
            <a:off x="7229475"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51" name="Picture Placeholder 8"/>
          <p:cNvSpPr>
            <a:spLocks noGrp="1"/>
          </p:cNvSpPr>
          <p:nvPr>
            <p:ph type="pic" sz="quarter" idx="32" hasCustomPrompt="1"/>
          </p:nvPr>
        </p:nvSpPr>
        <p:spPr>
          <a:xfrm>
            <a:off x="7229475" y="3259375"/>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52" name="Text Placeholder 6"/>
          <p:cNvSpPr>
            <a:spLocks noGrp="1"/>
          </p:cNvSpPr>
          <p:nvPr>
            <p:ph type="body" sz="quarter" idx="33"/>
          </p:nvPr>
        </p:nvSpPr>
        <p:spPr>
          <a:xfrm>
            <a:off x="7229475"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smtClean="0"/>
              <a:t>Click to edit Master text styles</a:t>
            </a:r>
          </a:p>
          <a:p>
            <a:pPr marL="0" lvl="1" indent="0" algn="l" defTabSz="457200" rtl="0" eaLnBrk="1" latinLnBrk="0" hangingPunct="1">
              <a:spcBef>
                <a:spcPts val="600"/>
              </a:spcBef>
              <a:buClr>
                <a:schemeClr val="tx2"/>
              </a:buClr>
              <a:buFont typeface="Arial"/>
              <a:buNone/>
            </a:pPr>
            <a:r>
              <a:rPr lang="en-US" noProof="0" smtClean="0"/>
              <a:t>Second level</a:t>
            </a:r>
          </a:p>
          <a:p>
            <a:pPr marL="0" lvl="2" indent="0" algn="l" defTabSz="457200" rtl="0" eaLnBrk="1" latinLnBrk="0" hangingPunct="1">
              <a:spcBef>
                <a:spcPts val="600"/>
              </a:spcBef>
              <a:buClr>
                <a:schemeClr val="tx2"/>
              </a:buClr>
              <a:buFont typeface="Arial"/>
              <a:buNone/>
            </a:pPr>
            <a:r>
              <a:rPr lang="en-US" noProof="0" smtClean="0"/>
              <a:t>Third level</a:t>
            </a:r>
          </a:p>
          <a:p>
            <a:pPr marL="0" lvl="3" indent="0" algn="l" defTabSz="457200" rtl="0" eaLnBrk="1" latinLnBrk="0" hangingPunct="1">
              <a:spcBef>
                <a:spcPts val="600"/>
              </a:spcBef>
              <a:buClr>
                <a:schemeClr val="tx2"/>
              </a:buClr>
              <a:buFont typeface="Arial"/>
              <a:buNone/>
            </a:pPr>
            <a:r>
              <a:rPr lang="en-US" noProof="0" smtClean="0"/>
              <a:t>Fourth level</a:t>
            </a:r>
          </a:p>
          <a:p>
            <a:pPr marL="0" lvl="4" indent="0" algn="l" defTabSz="457200" rtl="0" eaLnBrk="1" latinLnBrk="0" hangingPunct="1">
              <a:spcBef>
                <a:spcPts val="600"/>
              </a:spcBef>
              <a:buClr>
                <a:schemeClr val="tx2"/>
              </a:buClr>
              <a:buFont typeface="Arial"/>
              <a:buNone/>
            </a:pPr>
            <a:r>
              <a:rPr lang="en-US" noProof="0" smtClean="0"/>
              <a:t>Fifth level</a:t>
            </a:r>
            <a:endParaRPr lang="en-GB" noProof="0" dirty="0"/>
          </a:p>
        </p:txBody>
      </p:sp>
      <p:sp>
        <p:nvSpPr>
          <p:cNvPr id="53" name="Picture Placeholder 8"/>
          <p:cNvSpPr>
            <a:spLocks noGrp="1"/>
          </p:cNvSpPr>
          <p:nvPr>
            <p:ph type="pic" sz="quarter" idx="34" hasCustomPrompt="1"/>
          </p:nvPr>
        </p:nvSpPr>
        <p:spPr>
          <a:xfrm>
            <a:off x="7229475" y="5548550"/>
            <a:ext cx="1548000" cy="468000"/>
          </a:xfrm>
        </p:spPr>
        <p:txBody>
          <a:bodyPr anchor="ctr" anchorCtr="0"/>
          <a:lstStyle>
            <a:lvl1pPr marL="0" indent="0" algn="r">
              <a:buNone/>
              <a:defRPr sz="800"/>
            </a:lvl1pPr>
          </a:lstStyle>
          <a:p>
            <a:r>
              <a:rPr lang="en-GB" noProof="0" dirty="0" smtClean="0"/>
              <a:t>[Client logo]</a:t>
            </a:r>
            <a:endParaRPr lang="en-GB" noProof="0" dirty="0"/>
          </a:p>
        </p:txBody>
      </p:sp>
      <p:sp>
        <p:nvSpPr>
          <p:cNvPr id="2" name="Footer Placeholder 1"/>
          <p:cNvSpPr>
            <a:spLocks noGrp="1"/>
          </p:cNvSpPr>
          <p:nvPr>
            <p:ph type="ftr" sz="quarter" idx="38"/>
          </p:nvPr>
        </p:nvSpPr>
        <p:spPr/>
        <p:txBody>
          <a:bodyPr/>
          <a:lstStyle/>
          <a:p>
            <a:r>
              <a:rPr lang="en-GB" noProof="0" dirty="0" smtClean="0"/>
              <a:t>Footer or alternate date</a:t>
            </a:r>
            <a:endParaRPr lang="en-GB" noProof="0" dirty="0"/>
          </a:p>
        </p:txBody>
      </p:sp>
    </p:spTree>
    <p:extLst>
      <p:ext uri="{BB962C8B-B14F-4D97-AF65-F5344CB8AC3E}">
        <p14:creationId xmlns:p14="http://schemas.microsoft.com/office/powerpoint/2010/main" val="71008273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p>
        </p:txBody>
      </p:sp>
      <p:sp>
        <p:nvSpPr>
          <p:cNvPr id="3" name="Date Placeholder 2"/>
          <p:cNvSpPr>
            <a:spLocks noGrp="1"/>
          </p:cNvSpPr>
          <p:nvPr>
            <p:ph type="dt" sz="half" idx="10"/>
          </p:nvPr>
        </p:nvSpPr>
        <p:spPr/>
        <p:txBody>
          <a:bodyPr/>
          <a:lstStyle/>
          <a:p>
            <a:fld id="{1C6D2F5E-40D4-4042-8F31-DCA353347B70}" type="datetime3">
              <a:rPr lang="en-CA" noProof="0" smtClean="0"/>
              <a:t>19 December 2017</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lvl1pPr>
              <a:defRPr>
                <a:latin typeface="+mj-lt"/>
              </a:defRPr>
            </a:lvl1p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11" name="Straight Connector 10"/>
          <p:cNvCxnSpPr/>
          <p:nvPr/>
        </p:nvCxnSpPr>
        <p:spPr>
          <a:xfrm>
            <a:off x="376239" y="4734217"/>
            <a:ext cx="839946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15" name="Date Placeholder 14"/>
          <p:cNvSpPr>
            <a:spLocks noGrp="1"/>
          </p:cNvSpPr>
          <p:nvPr userDrawn="1">
            <p:ph type="dt" sz="half" idx="11"/>
          </p:nvPr>
        </p:nvSpPr>
        <p:spPr>
          <a:xfrm>
            <a:off x="366713" y="6715036"/>
            <a:ext cx="2160000" cy="144000"/>
          </a:xfrm>
        </p:spPr>
        <p:txBody>
          <a:bodyPr/>
          <a:lstStyle>
            <a:lvl1pPr>
              <a:defRPr>
                <a:solidFill>
                  <a:schemeClr val="bg1"/>
                </a:solidFill>
              </a:defRPr>
            </a:lvl1pPr>
          </a:lstStyle>
          <a:p>
            <a:fld id="{17EFDE0A-F20D-4B5A-9FBD-140E3E910378}" type="datetime3">
              <a:rPr lang="en-CA" noProof="0" smtClean="0"/>
              <a:t>19 December 2017</a:t>
            </a:fld>
            <a:endParaRPr lang="en-GB" noProof="0" dirty="0"/>
          </a:p>
        </p:txBody>
      </p:sp>
      <p:sp>
        <p:nvSpPr>
          <p:cNvPr id="16" name="Footer Placeholder 15"/>
          <p:cNvSpPr>
            <a:spLocks noGrp="1"/>
          </p:cNvSpPr>
          <p:nvPr userDrawn="1">
            <p:ph type="ftr" sz="quarter" idx="12"/>
          </p:nvPr>
        </p:nvSpPr>
        <p:spPr>
          <a:xfrm>
            <a:off x="4737100" y="6714000"/>
            <a:ext cx="2160000" cy="144000"/>
          </a:xfrm>
        </p:spPr>
        <p:txBody>
          <a:bodyPr/>
          <a:lstStyle>
            <a:lvl1pPr>
              <a:defRPr>
                <a:solidFill>
                  <a:schemeClr val="bg1"/>
                </a:solidFill>
              </a:defRPr>
            </a:lvl1pPr>
          </a:lstStyle>
          <a:p>
            <a:r>
              <a:rPr lang="en-GB" noProof="0" dirty="0" smtClean="0"/>
              <a:t>Footer or alternate date</a:t>
            </a:r>
            <a:endParaRPr lang="en-GB" noProof="0" dirty="0"/>
          </a:p>
        </p:txBody>
      </p:sp>
      <p:sp>
        <p:nvSpPr>
          <p:cNvPr id="17" name="Slide Number Placeholder 16"/>
          <p:cNvSpPr>
            <a:spLocks noGrp="1"/>
          </p:cNvSpPr>
          <p:nvPr userDrawn="1">
            <p:ph type="sldNum" sz="quarter" idx="13"/>
          </p:nvPr>
        </p:nvSpPr>
        <p:spPr>
          <a:xfrm>
            <a:off x="7494482" y="6713474"/>
            <a:ext cx="144000" cy="144000"/>
          </a:xfrm>
        </p:spPr>
        <p:txBody>
          <a:bodyPr/>
          <a:lstStyle>
            <a:lvl1pPr>
              <a:defRPr>
                <a:solidFill>
                  <a:schemeClr val="bg1"/>
                </a:solidFill>
              </a:defRPr>
            </a:lvl1pPr>
          </a:lstStyle>
          <a:p>
            <a:fld id="{D34DACC3-9742-4940-92E6-4CAB853A3218}" type="slidenum">
              <a:rPr lang="en-GB" noProof="0" smtClean="0"/>
              <a:pPr/>
              <a:t>‹#›</a:t>
            </a:fld>
            <a:endParaRPr lang="en-GB" noProof="0" dirty="0"/>
          </a:p>
        </p:txBody>
      </p:sp>
      <p:sp>
        <p:nvSpPr>
          <p:cNvPr id="2" name="Title 1"/>
          <p:cNvSpPr>
            <a:spLocks noGrp="1"/>
          </p:cNvSpPr>
          <p:nvPr>
            <p:ph type="title" hasCustomPrompt="1"/>
          </p:nvPr>
        </p:nvSpPr>
        <p:spPr>
          <a:xfrm>
            <a:off x="366714" y="348298"/>
            <a:ext cx="5143500" cy="576000"/>
          </a:xfrm>
        </p:spPr>
        <p:txBody>
          <a:bodyPr/>
          <a:lstStyle>
            <a:lvl1pPr>
              <a:defRPr sz="3600" b="0"/>
            </a:lvl1pPr>
          </a:lstStyle>
          <a:p>
            <a:r>
              <a:rPr lang="en-GB" noProof="0" dirty="0" smtClean="0"/>
              <a:t>Click to add ‘thank you’</a:t>
            </a:r>
            <a:endParaRPr lang="en-GB" noProof="0" dirty="0"/>
          </a:p>
        </p:txBody>
      </p:sp>
      <p:sp>
        <p:nvSpPr>
          <p:cNvPr id="13" name="Text Placeholder 2"/>
          <p:cNvSpPr>
            <a:spLocks noGrp="1"/>
          </p:cNvSpPr>
          <p:nvPr>
            <p:ph type="body" sz="quarter" idx="14" hasCustomPrompt="1"/>
          </p:nvPr>
        </p:nvSpPr>
        <p:spPr>
          <a:xfrm>
            <a:off x="366712" y="2040415"/>
            <a:ext cx="4370387" cy="1852135"/>
          </a:xfrm>
        </p:spPr>
        <p:txBody>
          <a:bodyPr/>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smtClean="0"/>
              <a:t>Office name and address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 name="Text Placeholder 4"/>
          <p:cNvSpPr>
            <a:spLocks noGrp="1"/>
          </p:cNvSpPr>
          <p:nvPr>
            <p:ph type="body" sz="quarter" idx="15"/>
          </p:nvPr>
        </p:nvSpPr>
        <p:spPr>
          <a:xfrm>
            <a:off x="366713" y="4153191"/>
            <a:ext cx="8408987" cy="1857084"/>
          </a:xfrm>
        </p:spPr>
        <p:txBody>
          <a:bodyPr anchor="ctr" anchorCtr="0"/>
          <a:lstStyle>
            <a:lvl1pPr marL="0" indent="0">
              <a:spcBef>
                <a:spcPts val="0"/>
              </a:spcBef>
              <a:buNone/>
              <a:defRPr sz="1400">
                <a:solidFill>
                  <a:schemeClr val="tx2"/>
                </a:solidFill>
              </a:defRPr>
            </a:lvl1pPr>
            <a:lvl2pPr marL="183600">
              <a:spcBef>
                <a:spcPts val="0"/>
              </a:spcBef>
              <a:defRPr sz="1400">
                <a:solidFill>
                  <a:schemeClr val="tx1"/>
                </a:solidFill>
              </a:defRPr>
            </a:lvl2pPr>
            <a:lvl3pPr>
              <a:defRPr sz="1400"/>
            </a:lvl3pPr>
            <a:lvl4pPr>
              <a:defRPr sz="1400"/>
            </a:lvl4pPr>
            <a:lvl5pPr>
              <a:defRPr sz="1400"/>
            </a:lvl5pPr>
          </a:lstStyle>
          <a:p>
            <a:pPr lvl="0"/>
            <a:r>
              <a:rPr lang="en-US" noProof="0" smtClean="0"/>
              <a:t>Click to edit Master text styles</a:t>
            </a:r>
          </a:p>
          <a:p>
            <a:pPr lvl="1"/>
            <a:r>
              <a:rPr lang="en-US" noProof="0" smtClean="0"/>
              <a:t>Second level</a:t>
            </a:r>
          </a:p>
        </p:txBody>
      </p:sp>
      <p:sp>
        <p:nvSpPr>
          <p:cNvPr id="7" name="Text Placeholder 6"/>
          <p:cNvSpPr>
            <a:spLocks noGrp="1"/>
          </p:cNvSpPr>
          <p:nvPr>
            <p:ph type="body" sz="quarter" idx="16"/>
          </p:nvPr>
        </p:nvSpPr>
        <p:spPr>
          <a:xfrm>
            <a:off x="366712" y="6058773"/>
            <a:ext cx="8408987" cy="442040"/>
          </a:xfrm>
        </p:spPr>
        <p:txBody>
          <a:bodyPr anchor="b" anchorCtr="0"/>
          <a:lstStyle>
            <a:lvl1pPr marL="0" indent="0">
              <a:lnSpc>
                <a:spcPts val="700"/>
              </a:lnSpc>
              <a:spcBef>
                <a:spcPts val="0"/>
              </a:spcBef>
              <a:buNone/>
              <a:defRPr sz="650"/>
            </a:lvl1pPr>
          </a:lstStyle>
          <a:p>
            <a:pPr lvl="0"/>
            <a:r>
              <a:rPr lang="en-US" noProof="0" smtClean="0"/>
              <a:t>Click to edit Master text styles</a:t>
            </a:r>
          </a:p>
        </p:txBody>
      </p:sp>
    </p:spTree>
    <p:extLst>
      <p:ext uri="{BB962C8B-B14F-4D97-AF65-F5344CB8AC3E}">
        <p14:creationId xmlns:p14="http://schemas.microsoft.com/office/powerpoint/2010/main" val="40021148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ilingual 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8" name="Title 1"/>
          <p:cNvSpPr>
            <a:spLocks noGrp="1"/>
          </p:cNvSpPr>
          <p:nvPr>
            <p:ph type="ctrTitle" hasCustomPrompt="1"/>
          </p:nvPr>
        </p:nvSpPr>
        <p:spPr bwMode="gray">
          <a:xfrm>
            <a:off x="366712" y="1839050"/>
            <a:ext cx="4370387" cy="492443"/>
          </a:xfrm>
        </p:spPr>
        <p:txBody>
          <a:bodyPr wrap="square" lIns="0" tIns="0" rIns="0" bIns="0" anchor="b" anchorCtr="0">
            <a:noAutofit/>
          </a:bodyPr>
          <a:lstStyle>
            <a:lvl1pPr algn="l">
              <a:lnSpc>
                <a:spcPct val="100000"/>
              </a:lnSpc>
              <a:defRPr sz="3200" b="1">
                <a:solidFill>
                  <a:schemeClr val="bg1"/>
                </a:solidFill>
                <a:latin typeface="+mj-lt"/>
                <a:ea typeface="+mj-ea"/>
                <a:cs typeface="Arial" pitchFamily="34" charset="0"/>
              </a:defRPr>
            </a:lvl1pPr>
          </a:lstStyle>
          <a:p>
            <a:r>
              <a:rPr lang="en-GB" noProof="0" dirty="0" smtClean="0"/>
              <a:t>Chinese title</a:t>
            </a:r>
            <a:endParaRPr lang="en-GB" noProof="0" dirty="0"/>
          </a:p>
        </p:txBody>
      </p:sp>
      <p:sp>
        <p:nvSpPr>
          <p:cNvPr id="10" name="Subtitle 2"/>
          <p:cNvSpPr>
            <a:spLocks noGrp="1"/>
          </p:cNvSpPr>
          <p:nvPr>
            <p:ph type="subTitle" idx="1" hasCustomPrompt="1"/>
          </p:nvPr>
        </p:nvSpPr>
        <p:spPr bwMode="gray">
          <a:xfrm>
            <a:off x="366712" y="2388384"/>
            <a:ext cx="4370387" cy="1080000"/>
          </a:xfrm>
        </p:spPr>
        <p:txBody>
          <a:bodyPr wrap="square" lIns="432000" tIns="0" rIns="0" bIns="0">
            <a:noAutofit/>
          </a:bodyPr>
          <a:lstStyle>
            <a:lvl1pPr marL="0" indent="0" algn="l">
              <a:lnSpc>
                <a:spcPct val="90000"/>
              </a:lnSpc>
              <a:spcBef>
                <a:spcPts val="0"/>
              </a:spcBef>
              <a:buNone/>
              <a:defRPr sz="3200" b="0" baseline="0">
                <a:solidFill>
                  <a:schemeClr val="bg1"/>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Chinese subtitle</a:t>
            </a:r>
            <a:endParaRPr lang="en-GB" noProof="0" dirty="0"/>
          </a:p>
        </p:txBody>
      </p:sp>
      <p:sp>
        <p:nvSpPr>
          <p:cNvPr id="11" name="Date Placeholder 5"/>
          <p:cNvSpPr>
            <a:spLocks noGrp="1"/>
          </p:cNvSpPr>
          <p:nvPr>
            <p:ph type="dt" sz="half" idx="10"/>
          </p:nvPr>
        </p:nvSpPr>
        <p:spPr>
          <a:xfrm>
            <a:off x="5510213" y="2106555"/>
            <a:ext cx="1620000" cy="161583"/>
          </a:xfrm>
        </p:spPr>
        <p:txBody>
          <a:bodyPr>
            <a:noAutofit/>
          </a:bodyPr>
          <a:lstStyle>
            <a:lvl1pPr>
              <a:defRPr sz="1050" b="1">
                <a:solidFill>
                  <a:schemeClr val="bg1"/>
                </a:solidFill>
                <a:latin typeface="+mn-lt"/>
              </a:defRPr>
            </a:lvl1pPr>
          </a:lstStyle>
          <a:p>
            <a:fld id="{379943C9-6EAF-4DA6-A734-6F8FA1BAAF99}" type="datetime3">
              <a:rPr lang="en-CA" noProof="0" smtClean="0"/>
              <a:t>19 December 2017</a:t>
            </a:fld>
            <a:endParaRPr lang="en-GB" noProof="0" dirty="0"/>
          </a:p>
        </p:txBody>
      </p:sp>
      <p:sp>
        <p:nvSpPr>
          <p:cNvPr id="13" name="Text Placeholder 8"/>
          <p:cNvSpPr>
            <a:spLocks noGrp="1"/>
          </p:cNvSpPr>
          <p:nvPr>
            <p:ph type="body" sz="quarter" idx="11" hasCustomPrompt="1"/>
          </p:nvPr>
        </p:nvSpPr>
        <p:spPr>
          <a:xfrm>
            <a:off x="366713" y="3892550"/>
            <a:ext cx="4370387" cy="553998"/>
          </a:xfrm>
        </p:spPr>
        <p:txBody>
          <a:bodyPr>
            <a:noAutofit/>
          </a:bodyPr>
          <a:lstStyle>
            <a:lvl1pPr marL="0" indent="0">
              <a:spcBef>
                <a:spcPts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smtClean="0"/>
              <a:t>Western title</a:t>
            </a:r>
            <a:endParaRPr lang="en-GB" noProof="0" dirty="0"/>
          </a:p>
        </p:txBody>
      </p:sp>
      <p:sp>
        <p:nvSpPr>
          <p:cNvPr id="14" name="Text Placeholder 9"/>
          <p:cNvSpPr>
            <a:spLocks noGrp="1"/>
          </p:cNvSpPr>
          <p:nvPr>
            <p:ph type="body" sz="quarter" idx="12" hasCustomPrompt="1"/>
          </p:nvPr>
        </p:nvSpPr>
        <p:spPr>
          <a:xfrm>
            <a:off x="366712" y="4503439"/>
            <a:ext cx="4370387" cy="1080000"/>
          </a:xfrm>
        </p:spPr>
        <p:txBody>
          <a:bodyPr>
            <a:noAutofit/>
          </a:bodyPr>
          <a:lstStyle>
            <a:lvl1pPr marL="0" indent="0" algn="l" defTabSz="457200" rtl="0" eaLnBrk="1" latinLnBrk="0" hangingPunct="1">
              <a:lnSpc>
                <a:spcPct val="90000"/>
              </a:lnSpc>
              <a:spcBef>
                <a:spcPct val="0"/>
              </a:spcBef>
              <a:buNone/>
              <a:defRPr lang="en-GB" sz="3200" b="0" kern="1200" dirty="0">
                <a:solidFill>
                  <a:schemeClr val="bg1"/>
                </a:solidFill>
                <a:latin typeface="+mj-lt"/>
                <a:ea typeface="+mj-ea"/>
                <a:cs typeface="Arial" pitchFamily="34" charset="0"/>
              </a:defRPr>
            </a:lvl1pPr>
          </a:lstStyle>
          <a:p>
            <a:pPr lvl="0"/>
            <a:r>
              <a:rPr lang="en-GB" noProof="0" dirty="0" smtClean="0"/>
              <a:t>Western title</a:t>
            </a:r>
            <a:endParaRPr lang="en-GB" noProof="0" dirty="0"/>
          </a:p>
        </p:txBody>
      </p:sp>
      <p:sp>
        <p:nvSpPr>
          <p:cNvPr id="15" name="Text Placeholder 11"/>
          <p:cNvSpPr>
            <a:spLocks noGrp="1"/>
          </p:cNvSpPr>
          <p:nvPr>
            <p:ph type="body" sz="quarter" idx="13" hasCustomPrompt="1"/>
          </p:nvPr>
        </p:nvSpPr>
        <p:spPr>
          <a:xfrm>
            <a:off x="366713" y="6387298"/>
            <a:ext cx="1714500" cy="144000"/>
          </a:xfrm>
        </p:spPr>
        <p:txBody>
          <a:bodyPr>
            <a:noAutofit/>
          </a:bodyPr>
          <a:lstStyle>
            <a:lvl1pPr marL="0" indent="0" algn="l" defTabSz="457200" rtl="0" eaLnBrk="1" latinLnBrk="0" hangingPunct="1">
              <a:lnSpc>
                <a:spcPct val="100000"/>
              </a:lnSpc>
              <a:spcBef>
                <a:spcPts val="0"/>
              </a:spcBef>
              <a:buClr>
                <a:schemeClr val="accent1"/>
              </a:buClr>
              <a:buFont typeface="Arial"/>
              <a:buNone/>
              <a:defRPr lang="en-GB" sz="900" b="0" kern="1200" baseline="0" dirty="0">
                <a:solidFill>
                  <a:schemeClr val="bg1"/>
                </a:solidFill>
                <a:latin typeface="+mn-lt"/>
                <a:ea typeface="+mn-ea"/>
                <a:cs typeface="Arial" pitchFamily="34" charset="0"/>
              </a:defRPr>
            </a:lvl1pPr>
          </a:lstStyle>
          <a:p>
            <a:pPr lvl="0"/>
            <a:r>
              <a:rPr lang="en-GB" noProof="0" dirty="0" smtClean="0"/>
              <a:t>Document ref (Western)</a:t>
            </a:r>
            <a:endParaRPr lang="en-GB" noProof="0" dirty="0"/>
          </a:p>
        </p:txBody>
      </p:sp>
      <p:sp>
        <p:nvSpPr>
          <p:cNvPr id="16" name="Footer Placeholder 12"/>
          <p:cNvSpPr>
            <a:spLocks noGrp="1"/>
          </p:cNvSpPr>
          <p:nvPr>
            <p:ph type="ftr" sz="quarter" idx="14"/>
          </p:nvPr>
        </p:nvSpPr>
        <p:spPr>
          <a:xfrm>
            <a:off x="5510213" y="4159528"/>
            <a:ext cx="1620000" cy="161583"/>
          </a:xfrm>
          <a:prstGeom prst="rect">
            <a:avLst/>
          </a:prstGeom>
        </p:spPr>
        <p:txBody>
          <a:bodyPr vert="horz" wrap="square" lIns="0" tIns="0" rIns="0" bIns="0" rtlCol="0" anchor="ctr">
            <a:noAutofit/>
          </a:bodyPr>
          <a:lstStyle>
            <a:lvl1pPr>
              <a:defRPr lang="en-US" altLang="ja-JP" sz="1050" b="1" smtClean="0">
                <a:solidFill>
                  <a:schemeClr val="bg1"/>
                </a:solidFill>
                <a:latin typeface="+mn-lt"/>
                <a:ea typeface="+mn-ea"/>
              </a:defRPr>
            </a:lvl1pPr>
          </a:lstStyle>
          <a:p>
            <a:r>
              <a:rPr lang="en-GB" altLang="zh-CN" noProof="0" dirty="0" smtClean="0"/>
              <a:t>Footer or alternate date</a:t>
            </a:r>
            <a:endParaRPr lang="en-GB" altLang="zh-CN" noProof="0" dirty="0"/>
          </a:p>
        </p:txBody>
      </p:sp>
      <p:sp>
        <p:nvSpPr>
          <p:cNvPr id="18" name="Text Placeholder 8"/>
          <p:cNvSpPr>
            <a:spLocks noGrp="1"/>
          </p:cNvSpPr>
          <p:nvPr>
            <p:ph type="body" sz="quarter" idx="16" hasCustomPrompt="1"/>
          </p:nvPr>
        </p:nvSpPr>
        <p:spPr>
          <a:xfrm>
            <a:off x="366712" y="6146803"/>
            <a:ext cx="1714502" cy="144000"/>
          </a:xfrm>
        </p:spPr>
        <p:txBody>
          <a:bodyPr>
            <a:noAutofit/>
          </a:bodyPr>
          <a:lstStyle>
            <a:lvl1pPr marL="0" indent="0">
              <a:spcBef>
                <a:spcPts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smtClean="0"/>
              <a:t>Document ref (Chinese)</a:t>
            </a:r>
            <a:endParaRPr lang="en-GB" noProof="0" dirty="0"/>
          </a:p>
        </p:txBody>
      </p:sp>
      <p:sp>
        <p:nvSpPr>
          <p:cNvPr id="2" name="Slide Number Placeholder 1"/>
          <p:cNvSpPr>
            <a:spLocks noGrp="1"/>
          </p:cNvSpPr>
          <p:nvPr>
            <p:ph type="sldNum" sz="quarter" idx="17"/>
          </p:nvPr>
        </p:nvSpPr>
        <p:spPr>
          <a:xfrm>
            <a:off x="8631699" y="6858000"/>
            <a:ext cx="144000" cy="144000"/>
          </a:xfrm>
        </p:spPr>
        <p:txBody>
          <a:bodyPr/>
          <a:lstStyle>
            <a:lvl1pPr>
              <a:defRPr>
                <a:solidFill>
                  <a:schemeClr val="bg1"/>
                </a:solidFill>
              </a:defRPr>
            </a:lvl1pPr>
          </a:lstStyle>
          <a:p>
            <a:fld id="{D34DACC3-9742-4940-92E6-4CAB853A3218}" type="slidenum">
              <a:rPr lang="en-GB" smtClean="0"/>
              <a:pPr/>
              <a:t>‹#›</a:t>
            </a:fld>
            <a:endParaRPr lang="en-GB" dirty="0"/>
          </a:p>
        </p:txBody>
      </p:sp>
    </p:spTree>
    <p:extLst>
      <p:ext uri="{BB962C8B-B14F-4D97-AF65-F5344CB8AC3E}">
        <p14:creationId xmlns:p14="http://schemas.microsoft.com/office/powerpoint/2010/main" val="11221919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ingual 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smtClean="0">
              <a:solidFill>
                <a:schemeClr val="bg2"/>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200" y="6508800"/>
            <a:ext cx="1104343" cy="212034"/>
          </a:xfrm>
          <a:prstGeom prst="rect">
            <a:avLst/>
          </a:prstGeom>
        </p:spPr>
      </p:pic>
      <p:sp>
        <p:nvSpPr>
          <p:cNvPr id="2" name="Date Placeholder 1"/>
          <p:cNvSpPr>
            <a:spLocks noGrp="1"/>
          </p:cNvSpPr>
          <p:nvPr>
            <p:ph type="dt" sz="half" idx="10"/>
          </p:nvPr>
        </p:nvSpPr>
        <p:spPr/>
        <p:txBody>
          <a:bodyPr/>
          <a:lstStyle/>
          <a:p>
            <a:fld id="{8C0B8A28-30DB-426D-A31C-12804A4C741B}" type="datetime3">
              <a:rPr lang="en-CA" noProof="0" smtClean="0"/>
              <a:t>19 December 2017</a:t>
            </a:fld>
            <a:endParaRPr lang="en-GB" noProof="0" dirty="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pPr/>
              <a:t>‹#›</a:t>
            </a:fld>
            <a:endParaRPr lang="en-GB" noProof="0" dirty="0"/>
          </a:p>
        </p:txBody>
      </p:sp>
      <p:sp>
        <p:nvSpPr>
          <p:cNvPr id="6" name="Footer Placeholder 5"/>
          <p:cNvSpPr>
            <a:spLocks noGrp="1"/>
          </p:cNvSpPr>
          <p:nvPr>
            <p:ph type="ftr" sz="quarter" idx="12"/>
          </p:nvPr>
        </p:nvSpPr>
        <p:spPr/>
        <p:txBody>
          <a:bodyPr/>
          <a:lstStyle/>
          <a:p>
            <a:r>
              <a:rPr lang="en-GB" noProof="0" dirty="0" smtClean="0"/>
              <a:t>Footer or alternate date</a:t>
            </a:r>
            <a:endParaRPr lang="en-GB" noProof="0" dirty="0"/>
          </a:p>
        </p:txBody>
      </p:sp>
      <p:sp>
        <p:nvSpPr>
          <p:cNvPr id="10" name="Text Placeholder 2"/>
          <p:cNvSpPr>
            <a:spLocks noGrp="1"/>
          </p:cNvSpPr>
          <p:nvPr>
            <p:ph type="body" idx="1" hasCustomPrompt="1"/>
          </p:nvPr>
        </p:nvSpPr>
        <p:spPr>
          <a:xfrm>
            <a:off x="366713" y="1096021"/>
            <a:ext cx="6271902" cy="553998"/>
          </a:xfrm>
        </p:spPr>
        <p:txBody>
          <a:bodyPr wrap="square" lIns="0" tIns="0" rIns="0" bIns="0" anchor="b">
            <a:noAutofit/>
          </a:bodyPr>
          <a:lstStyle>
            <a:lvl1pPr marL="0" indent="0">
              <a:spcBef>
                <a:spcPts val="0"/>
              </a:spcBef>
              <a:buNone/>
              <a:defRPr sz="3200" b="1">
                <a:solidFill>
                  <a:srgbClr val="565A5C"/>
                </a:solidFill>
                <a:latin typeface="+mj-lt"/>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smtClean="0"/>
              <a:t>Chinese title</a:t>
            </a:r>
          </a:p>
        </p:txBody>
      </p:sp>
      <p:sp>
        <p:nvSpPr>
          <p:cNvPr id="11" name="Title 17"/>
          <p:cNvSpPr>
            <a:spLocks noGrp="1"/>
          </p:cNvSpPr>
          <p:nvPr>
            <p:ph type="title" hasCustomPrompt="1"/>
          </p:nvPr>
        </p:nvSpPr>
        <p:spPr>
          <a:xfrm>
            <a:off x="366713" y="1691899"/>
            <a:ext cx="6271411" cy="1280160"/>
          </a:xfrm>
        </p:spPr>
        <p:txBody>
          <a:bodyPr lIns="432000" tIns="0" rIns="0" bIns="0" anchor="t" anchorCtr="0">
            <a:noAutofit/>
          </a:bodyPr>
          <a:lstStyle>
            <a:lvl1pPr algn="l">
              <a:lnSpc>
                <a:spcPct val="90000"/>
              </a:lnSpc>
              <a:defRPr sz="3200" b="0">
                <a:solidFill>
                  <a:srgbClr val="565A5C"/>
                </a:solidFill>
                <a:latin typeface="+mj-lt"/>
                <a:ea typeface="+mj-ea"/>
                <a:cs typeface="Arial" pitchFamily="34" charset="0"/>
              </a:defRPr>
            </a:lvl1pPr>
          </a:lstStyle>
          <a:p>
            <a:r>
              <a:rPr lang="en-GB" noProof="0" dirty="0" smtClean="0"/>
              <a:t>Chinese subtitle</a:t>
            </a:r>
            <a:endParaRPr lang="en-GB" noProof="0" dirty="0"/>
          </a:p>
        </p:txBody>
      </p:sp>
      <p:sp>
        <p:nvSpPr>
          <p:cNvPr id="12" name="Text Placeholder 5"/>
          <p:cNvSpPr>
            <a:spLocks noGrp="1"/>
          </p:cNvSpPr>
          <p:nvPr>
            <p:ph type="body" sz="quarter" idx="13" hasCustomPrompt="1"/>
          </p:nvPr>
        </p:nvSpPr>
        <p:spPr>
          <a:xfrm>
            <a:off x="366713" y="3435087"/>
            <a:ext cx="6273000" cy="1281600"/>
          </a:xfrm>
        </p:spPr>
        <p:txBody>
          <a:bodyPr/>
          <a:lstStyle>
            <a:lvl1pPr marL="0" indent="0" algn="l" defTabSz="457200" rtl="0" eaLnBrk="1" latinLnBrk="0" hangingPunct="1">
              <a:lnSpc>
                <a:spcPct val="90000"/>
              </a:lnSpc>
              <a:spcBef>
                <a:spcPct val="0"/>
              </a:spcBef>
              <a:buNone/>
              <a:defRPr lang="en-GB" sz="3200" b="0" kern="1200" dirty="0">
                <a:solidFill>
                  <a:srgbClr val="565A5C"/>
                </a:solidFill>
                <a:latin typeface="+mj-lt"/>
                <a:ea typeface="+mj-ea"/>
                <a:cs typeface="Arial" pitchFamily="34" charset="0"/>
              </a:defRPr>
            </a:lvl1pPr>
          </a:lstStyle>
          <a:p>
            <a:pPr lvl="0"/>
            <a:r>
              <a:rPr lang="en-GB" noProof="0" dirty="0" smtClean="0"/>
              <a:t>Western subtitle</a:t>
            </a:r>
            <a:endParaRPr lang="en-GB" noProof="0" dirty="0"/>
          </a:p>
        </p:txBody>
      </p:sp>
      <p:sp>
        <p:nvSpPr>
          <p:cNvPr id="14" name="Text Placeholder 8"/>
          <p:cNvSpPr>
            <a:spLocks noGrp="1"/>
          </p:cNvSpPr>
          <p:nvPr>
            <p:ph type="body" sz="quarter" idx="14" hasCustomPrompt="1"/>
          </p:nvPr>
        </p:nvSpPr>
        <p:spPr>
          <a:xfrm>
            <a:off x="366713" y="2834968"/>
            <a:ext cx="6273000" cy="554400"/>
          </a:xfrm>
        </p:spPr>
        <p:txBody>
          <a:bodyPr/>
          <a:lstStyle>
            <a:lvl1pPr marL="182880" indent="-182880">
              <a:buNone/>
              <a:defRPr lang="en-GB" sz="3200" b="1" kern="1200" dirty="0">
                <a:solidFill>
                  <a:srgbClr val="565A5C"/>
                </a:solidFill>
                <a:latin typeface="+mj-lt"/>
                <a:ea typeface="+mn-ea"/>
                <a:cs typeface="Arial" pitchFamily="34" charset="0"/>
              </a:defRPr>
            </a:lvl1pPr>
          </a:lstStyle>
          <a:p>
            <a:pPr marL="0" lvl="0" indent="0" algn="l" defTabSz="457200" rtl="0" eaLnBrk="1" latinLnBrk="0" hangingPunct="1">
              <a:spcBef>
                <a:spcPts val="0"/>
              </a:spcBef>
              <a:buClr>
                <a:schemeClr val="accent1"/>
              </a:buClr>
            </a:pPr>
            <a:r>
              <a:rPr lang="en-GB" noProof="0" dirty="0" smtClean="0"/>
              <a:t>Western title</a:t>
            </a:r>
            <a:endParaRPr lang="en-GB" noProof="0" dirty="0"/>
          </a:p>
        </p:txBody>
      </p:sp>
    </p:spTree>
    <p:extLst>
      <p:ext uri="{BB962C8B-B14F-4D97-AF65-F5344CB8AC3E}">
        <p14:creationId xmlns:p14="http://schemas.microsoft.com/office/powerpoint/2010/main" val="6556548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38600" cy="4572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0" y="1603375"/>
            <a:ext cx="4038600" cy="4571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Title 5"/>
          <p:cNvSpPr>
            <a:spLocks noGrp="1"/>
          </p:cNvSpPr>
          <p:nvPr>
            <p:ph type="title" hasCustomPrompt="1"/>
          </p:nvPr>
        </p:nvSpPr>
        <p:spPr>
          <a:xfrm>
            <a:off x="366714" y="365760"/>
            <a:ext cx="4038600" cy="396000"/>
          </a:xfrm>
        </p:spPr>
        <p:txBody>
          <a:bodyPr/>
          <a:lstStyle>
            <a:lvl1pPr>
              <a:defRPr sz="2400" baseline="0">
                <a:solidFill>
                  <a:schemeClr val="tx2"/>
                </a:solidFill>
                <a:latin typeface="+mj-lt"/>
                <a:ea typeface="+mj-ea"/>
              </a:defRPr>
            </a:lvl1pPr>
          </a:lstStyle>
          <a:p>
            <a:r>
              <a:rPr lang="en-GB" noProof="0" dirty="0" smtClean="0"/>
              <a:t>Click to edit Chinese title</a:t>
            </a:r>
            <a:endParaRPr lang="en-GB" noProof="0" dirty="0"/>
          </a:p>
        </p:txBody>
      </p:sp>
      <p:sp>
        <p:nvSpPr>
          <p:cNvPr id="10" name="Text Placeholder 9"/>
          <p:cNvSpPr>
            <a:spLocks noGrp="1"/>
          </p:cNvSpPr>
          <p:nvPr>
            <p:ph type="body" sz="quarter" idx="13" hasCustomPrompt="1"/>
          </p:nvPr>
        </p:nvSpPr>
        <p:spPr>
          <a:xfrm>
            <a:off x="4737100" y="367200"/>
            <a:ext cx="4038600" cy="396875"/>
          </a:xfrm>
        </p:spPr>
        <p:txBody>
          <a:bodyPr/>
          <a:lstStyle>
            <a:lvl1pPr marL="0" indent="0" algn="l" defTabSz="457200" rtl="0" eaLnBrk="1" latinLnBrk="0" hangingPunct="1">
              <a:spcBef>
                <a:spcPct val="0"/>
              </a:spcBef>
              <a:buNone/>
              <a:defRPr lang="en-GB" sz="2400" b="1" kern="1200" baseline="0" dirty="0">
                <a:solidFill>
                  <a:schemeClr val="tx2"/>
                </a:solidFill>
                <a:latin typeface="+mj-lt"/>
                <a:ea typeface="+mj-ea"/>
                <a:cs typeface="Arial" pitchFamily="34" charset="0"/>
              </a:defRPr>
            </a:lvl1pPr>
          </a:lstStyle>
          <a:p>
            <a:pPr lvl="0"/>
            <a:r>
              <a:rPr lang="en-GB" noProof="0" dirty="0" smtClean="0"/>
              <a:t>Click to edit Western title</a:t>
            </a:r>
            <a:endParaRPr lang="en-GB" noProof="0" dirty="0"/>
          </a:p>
        </p:txBody>
      </p:sp>
      <p:sp>
        <p:nvSpPr>
          <p:cNvPr id="11" name="Text Placeholder 9"/>
          <p:cNvSpPr>
            <a:spLocks noGrp="1"/>
          </p:cNvSpPr>
          <p:nvPr>
            <p:ph type="body" sz="quarter" idx="15" hasCustomPrompt="1"/>
          </p:nvPr>
        </p:nvSpPr>
        <p:spPr bwMode="gray">
          <a:xfrm>
            <a:off x="366713" y="808990"/>
            <a:ext cx="4038601" cy="396000"/>
          </a:xfrm>
        </p:spPr>
        <p:txBody>
          <a:bodyPr lIns="331200"/>
          <a:lstStyle>
            <a:lvl1pPr marL="0" indent="0">
              <a:lnSpc>
                <a:spcPct val="95000"/>
              </a:lnSpc>
              <a:spcBef>
                <a:spcPts val="0"/>
              </a:spcBef>
              <a:buNone/>
              <a:defRPr sz="2400" b="0">
                <a:solidFill>
                  <a:schemeClr val="accent2"/>
                </a:solidFill>
                <a:latin typeface="+mj-lt"/>
                <a:ea typeface="+mj-ea"/>
              </a:defRPr>
            </a:lvl1pPr>
          </a:lstStyle>
          <a:p>
            <a:pPr lvl="0"/>
            <a:r>
              <a:rPr lang="en-GB" noProof="0" dirty="0" smtClean="0"/>
              <a:t>Chinese subtitle</a:t>
            </a:r>
          </a:p>
        </p:txBody>
      </p:sp>
      <p:sp>
        <p:nvSpPr>
          <p:cNvPr id="12" name="Text Placeholder 9"/>
          <p:cNvSpPr>
            <a:spLocks noGrp="1"/>
          </p:cNvSpPr>
          <p:nvPr>
            <p:ph type="body" sz="quarter" idx="16" hasCustomPrompt="1"/>
          </p:nvPr>
        </p:nvSpPr>
        <p:spPr bwMode="gray">
          <a:xfrm>
            <a:off x="4737099" y="808990"/>
            <a:ext cx="4038601" cy="396000"/>
          </a:xfrm>
        </p:spPr>
        <p:txBody>
          <a:bodyPr/>
          <a:lstStyle>
            <a:lvl1pPr marL="0" indent="0">
              <a:lnSpc>
                <a:spcPct val="95000"/>
              </a:lnSpc>
              <a:spcBef>
                <a:spcPts val="0"/>
              </a:spcBef>
              <a:buNone/>
              <a:defRPr sz="2400" b="0" baseline="0">
                <a:solidFill>
                  <a:schemeClr val="accent2"/>
                </a:solidFill>
                <a:latin typeface="+mj-lt"/>
              </a:defRPr>
            </a:lvl1pPr>
          </a:lstStyle>
          <a:p>
            <a:pPr lvl="0"/>
            <a:r>
              <a:rPr lang="en-GB" noProof="0" dirty="0" smtClean="0"/>
              <a:t>Western subtitle</a:t>
            </a:r>
          </a:p>
        </p:txBody>
      </p:sp>
      <p:sp>
        <p:nvSpPr>
          <p:cNvPr id="5" name="Date Placeholder 4"/>
          <p:cNvSpPr>
            <a:spLocks noGrp="1"/>
          </p:cNvSpPr>
          <p:nvPr>
            <p:ph type="dt" sz="half" idx="17"/>
          </p:nvPr>
        </p:nvSpPr>
        <p:spPr/>
        <p:txBody>
          <a:bodyPr/>
          <a:lstStyle/>
          <a:p>
            <a:fld id="{240130A0-0D4E-41C3-8B05-56F6F7AF81F9}" type="datetime3">
              <a:rPr lang="en-CA" noProof="0" smtClean="0"/>
              <a:t>19 December 2017</a:t>
            </a:fld>
            <a:endParaRPr lang="en-GB" noProof="0" dirty="0"/>
          </a:p>
        </p:txBody>
      </p:sp>
      <p:sp>
        <p:nvSpPr>
          <p:cNvPr id="7" name="Footer Placeholder 6"/>
          <p:cNvSpPr>
            <a:spLocks noGrp="1"/>
          </p:cNvSpPr>
          <p:nvPr>
            <p:ph type="ftr" sz="quarter" idx="18"/>
          </p:nvPr>
        </p:nvSpPr>
        <p:spPr/>
        <p:txBody>
          <a:bodyPr/>
          <a:lstStyle/>
          <a:p>
            <a:r>
              <a:rPr lang="en-GB" noProof="0" dirty="0" smtClean="0"/>
              <a:t>Footer or alternate date</a:t>
            </a:r>
            <a:endParaRPr lang="en-GB" noProof="0" dirty="0"/>
          </a:p>
        </p:txBody>
      </p:sp>
      <p:sp>
        <p:nvSpPr>
          <p:cNvPr id="13" name="Slide Number Placeholder 12"/>
          <p:cNvSpPr>
            <a:spLocks noGrp="1"/>
          </p:cNvSpPr>
          <p:nvPr>
            <p:ph type="sldNum" sz="quarter" idx="19"/>
          </p:nvPr>
        </p:nvSpPr>
        <p:spPr/>
        <p:txBody>
          <a:bodyPr/>
          <a:lstStyle/>
          <a:p>
            <a:fld id="{D34DACC3-9742-4940-92E6-4CAB853A3218}" type="slidenum">
              <a:rPr lang="en-GB" noProof="0" smtClean="0"/>
              <a:pPr/>
              <a:t>‹#›</a:t>
            </a:fld>
            <a:endParaRPr lang="en-GB" noProof="0" dirty="0"/>
          </a:p>
        </p:txBody>
      </p:sp>
    </p:spTree>
    <p:extLst>
      <p:ext uri="{BB962C8B-B14F-4D97-AF65-F5344CB8AC3E}">
        <p14:creationId xmlns:p14="http://schemas.microsoft.com/office/powerpoint/2010/main" val="314547364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66713" y="1568447"/>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6" name="Text Placeholder 15"/>
          <p:cNvSpPr>
            <a:spLocks noGrp="1"/>
          </p:cNvSpPr>
          <p:nvPr>
            <p:ph type="body" sz="quarter" idx="15"/>
          </p:nvPr>
        </p:nvSpPr>
        <p:spPr>
          <a:xfrm>
            <a:off x="366713" y="2772936"/>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0" name="Text Placeholder 19"/>
          <p:cNvSpPr>
            <a:spLocks noGrp="1"/>
          </p:cNvSpPr>
          <p:nvPr>
            <p:ph type="body" sz="quarter" idx="17"/>
          </p:nvPr>
        </p:nvSpPr>
        <p:spPr>
          <a:xfrm>
            <a:off x="366713" y="518191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6" name="Picture Placeholder 25"/>
          <p:cNvSpPr>
            <a:spLocks noGrp="1"/>
          </p:cNvSpPr>
          <p:nvPr>
            <p:ph type="pic" sz="quarter" idx="20"/>
          </p:nvPr>
        </p:nvSpPr>
        <p:spPr>
          <a:xfrm>
            <a:off x="3315653" y="1601788"/>
            <a:ext cx="960120" cy="957262"/>
          </a:xfrm>
          <a:solidFill>
            <a:srgbClr val="A2A4A3"/>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28" name="Picture Placeholder 27"/>
          <p:cNvSpPr>
            <a:spLocks noGrp="1"/>
          </p:cNvSpPr>
          <p:nvPr>
            <p:ph type="pic" sz="quarter" idx="21"/>
          </p:nvPr>
        </p:nvSpPr>
        <p:spPr>
          <a:xfrm>
            <a:off x="3315653" y="2804372"/>
            <a:ext cx="960120" cy="96012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0" name="Picture Placeholder 29"/>
          <p:cNvSpPr>
            <a:spLocks noGrp="1"/>
          </p:cNvSpPr>
          <p:nvPr>
            <p:ph type="pic" sz="quarter" idx="22"/>
          </p:nvPr>
        </p:nvSpPr>
        <p:spPr>
          <a:xfrm>
            <a:off x="3315653" y="4009814"/>
            <a:ext cx="960120" cy="96012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2" name="Picture Placeholder 31"/>
          <p:cNvSpPr>
            <a:spLocks noGrp="1"/>
          </p:cNvSpPr>
          <p:nvPr>
            <p:ph type="pic" sz="quarter" idx="23"/>
          </p:nvPr>
        </p:nvSpPr>
        <p:spPr>
          <a:xfrm>
            <a:off x="3314066" y="5215255"/>
            <a:ext cx="960120" cy="960120"/>
          </a:xfrm>
          <a:solidFill>
            <a:srgbClr val="A2A4A3"/>
          </a:solidFill>
        </p:spPr>
        <p:txBody>
          <a:bodyPr anchor="ctr" anchorCtr="1"/>
          <a:lstStyle>
            <a:lvl1pPr marL="0" indent="0">
              <a:buNone/>
              <a:defRPr sz="1100">
                <a:solidFill>
                  <a:schemeClr val="bg2"/>
                </a:solidFill>
              </a:defRPr>
            </a:lvl1pPr>
          </a:lstStyle>
          <a:p>
            <a:r>
              <a:rPr lang="en-US" noProof="0" dirty="0" smtClean="0"/>
              <a:t>Click icon to add picture</a:t>
            </a:r>
            <a:endParaRPr lang="en-GB" noProof="0" dirty="0"/>
          </a:p>
        </p:txBody>
      </p:sp>
      <p:sp>
        <p:nvSpPr>
          <p:cNvPr id="38" name="Text Placeholder 37"/>
          <p:cNvSpPr>
            <a:spLocks noGrp="1"/>
          </p:cNvSpPr>
          <p:nvPr>
            <p:ph type="body" sz="quarter" idx="26"/>
          </p:nvPr>
        </p:nvSpPr>
        <p:spPr>
          <a:xfrm>
            <a:off x="366713" y="397742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3" name="Title 2"/>
          <p:cNvSpPr>
            <a:spLocks noGrp="1"/>
          </p:cNvSpPr>
          <p:nvPr>
            <p:ph type="title" hasCustomPrompt="1"/>
          </p:nvPr>
        </p:nvSpPr>
        <p:spPr>
          <a:xfrm>
            <a:off x="366712" y="365760"/>
            <a:ext cx="4040187" cy="396000"/>
          </a:xfrm>
        </p:spPr>
        <p:txBody>
          <a:bodyPr/>
          <a:lstStyle>
            <a:lvl1pPr>
              <a:defRPr sz="2400" b="1">
                <a:solidFill>
                  <a:schemeClr val="tx2"/>
                </a:solidFill>
                <a:latin typeface="+mj-lt"/>
                <a:ea typeface="+mj-ea"/>
              </a:defRPr>
            </a:lvl1pPr>
          </a:lstStyle>
          <a:p>
            <a:r>
              <a:rPr lang="en-GB" noProof="0" dirty="0" smtClean="0"/>
              <a:t>Click to edit Chinese title</a:t>
            </a:r>
            <a:endParaRPr lang="en-GB" noProof="0" dirty="0"/>
          </a:p>
        </p:txBody>
      </p:sp>
      <p:sp>
        <p:nvSpPr>
          <p:cNvPr id="17" name="Text Placeholder 13"/>
          <p:cNvSpPr>
            <a:spLocks noGrp="1"/>
          </p:cNvSpPr>
          <p:nvPr>
            <p:ph type="body" sz="quarter" idx="27"/>
          </p:nvPr>
        </p:nvSpPr>
        <p:spPr>
          <a:xfrm>
            <a:off x="4737100" y="1568447"/>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9" name="Text Placeholder 15"/>
          <p:cNvSpPr>
            <a:spLocks noGrp="1"/>
          </p:cNvSpPr>
          <p:nvPr>
            <p:ph type="body" sz="quarter" idx="28"/>
          </p:nvPr>
        </p:nvSpPr>
        <p:spPr>
          <a:xfrm>
            <a:off x="4737100" y="2772936"/>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1" name="Text Placeholder 19"/>
          <p:cNvSpPr>
            <a:spLocks noGrp="1"/>
          </p:cNvSpPr>
          <p:nvPr>
            <p:ph type="body" sz="quarter" idx="29"/>
          </p:nvPr>
        </p:nvSpPr>
        <p:spPr>
          <a:xfrm>
            <a:off x="4737100" y="518191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3" name="Text Placeholder 37"/>
          <p:cNvSpPr>
            <a:spLocks noGrp="1"/>
          </p:cNvSpPr>
          <p:nvPr>
            <p:ph type="body" sz="quarter" idx="30"/>
          </p:nvPr>
        </p:nvSpPr>
        <p:spPr>
          <a:xfrm>
            <a:off x="4737100" y="397742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7" name="Text Placeholder 6"/>
          <p:cNvSpPr>
            <a:spLocks noGrp="1"/>
          </p:cNvSpPr>
          <p:nvPr>
            <p:ph type="body" sz="quarter" idx="32" hasCustomPrompt="1"/>
          </p:nvPr>
        </p:nvSpPr>
        <p:spPr>
          <a:xfrm>
            <a:off x="4737100" y="367200"/>
            <a:ext cx="4038600" cy="396000"/>
          </a:xfrm>
        </p:spPr>
        <p:txBody>
          <a:bodyPr/>
          <a:lstStyle>
            <a:lvl1pPr marL="0" indent="0" algn="l" defTabSz="457200" rtl="0" eaLnBrk="1" latinLnBrk="0" hangingPunct="1">
              <a:spcBef>
                <a:spcPct val="0"/>
              </a:spcBef>
              <a:buNone/>
              <a:defRPr lang="en-GB" sz="2400" b="1" kern="1200" dirty="0">
                <a:solidFill>
                  <a:schemeClr val="tx2"/>
                </a:solidFill>
                <a:latin typeface="+mj-lt"/>
                <a:ea typeface="+mj-ea"/>
                <a:cs typeface="Arial" pitchFamily="34" charset="0"/>
              </a:defRPr>
            </a:lvl1pPr>
          </a:lstStyle>
          <a:p>
            <a:pPr lvl="0"/>
            <a:r>
              <a:rPr lang="en-GB" noProof="0" dirty="0" smtClean="0"/>
              <a:t>Click to edit Western title</a:t>
            </a:r>
            <a:endParaRPr lang="en-GB" noProof="0" dirty="0"/>
          </a:p>
        </p:txBody>
      </p:sp>
      <p:sp>
        <p:nvSpPr>
          <p:cNvPr id="2" name="Date Placeholder 1"/>
          <p:cNvSpPr>
            <a:spLocks noGrp="1"/>
          </p:cNvSpPr>
          <p:nvPr>
            <p:ph type="dt" sz="half" idx="33"/>
          </p:nvPr>
        </p:nvSpPr>
        <p:spPr/>
        <p:txBody>
          <a:bodyPr/>
          <a:lstStyle/>
          <a:p>
            <a:fld id="{72447446-51BD-4CA9-A617-8807D13D94F0}" type="datetime3">
              <a:rPr lang="en-CA" noProof="0" smtClean="0"/>
              <a:t>19 December 2017</a:t>
            </a:fld>
            <a:endParaRPr lang="en-GB" noProof="0" dirty="0"/>
          </a:p>
        </p:txBody>
      </p:sp>
      <p:sp>
        <p:nvSpPr>
          <p:cNvPr id="4" name="Footer Placeholder 3"/>
          <p:cNvSpPr>
            <a:spLocks noGrp="1"/>
          </p:cNvSpPr>
          <p:nvPr>
            <p:ph type="ftr" sz="quarter" idx="34"/>
          </p:nvPr>
        </p:nvSpPr>
        <p:spPr/>
        <p:txBody>
          <a:bodyPr/>
          <a:lstStyle/>
          <a:p>
            <a:r>
              <a:rPr lang="en-GB" noProof="0" dirty="0" smtClean="0"/>
              <a:t>Footer or alternate date</a:t>
            </a:r>
            <a:endParaRPr lang="en-GB" noProof="0" dirty="0"/>
          </a:p>
        </p:txBody>
      </p:sp>
      <p:sp>
        <p:nvSpPr>
          <p:cNvPr id="5" name="Slide Number Placeholder 4"/>
          <p:cNvSpPr>
            <a:spLocks noGrp="1"/>
          </p:cNvSpPr>
          <p:nvPr>
            <p:ph type="sldNum" sz="quarter" idx="35"/>
          </p:nvPr>
        </p:nvSpPr>
        <p:spPr/>
        <p:txBody>
          <a:bodyPr/>
          <a:lstStyle/>
          <a:p>
            <a:fld id="{D34DACC3-9742-4940-92E6-4CAB853A3218}" type="slidenum">
              <a:rPr lang="en-GB" noProof="0" smtClean="0"/>
              <a:pPr/>
              <a:t>‹#›</a:t>
            </a:fld>
            <a:endParaRPr lang="en-GB" noProof="0" dirty="0"/>
          </a:p>
        </p:txBody>
      </p:sp>
    </p:spTree>
    <p:extLst>
      <p:ext uri="{BB962C8B-B14F-4D97-AF65-F5344CB8AC3E}">
        <p14:creationId xmlns:p14="http://schemas.microsoft.com/office/powerpoint/2010/main" val="34891588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603375"/>
            <a:ext cx="960120" cy="957262"/>
          </a:xfrm>
          <a:solidFill>
            <a:srgbClr val="A2A4A3"/>
          </a:solidFill>
        </p:spPr>
        <p:txBody>
          <a:bodyPr anchor="ctr" anchorCtr="1"/>
          <a:lstStyle>
            <a:lvl1pPr marL="0" indent="0" algn="ctr">
              <a:buNone/>
              <a:defRPr sz="1100">
                <a:solidFill>
                  <a:schemeClr val="bg2"/>
                </a:solidFill>
              </a:defRPr>
            </a:lvl1pPr>
          </a:lstStyle>
          <a:p>
            <a:r>
              <a:rPr lang="en-US" noProof="0" dirty="0" smtClean="0"/>
              <a:t>Click icon to add picture</a:t>
            </a:r>
            <a:endParaRPr lang="en-GB" noProof="0" dirty="0"/>
          </a:p>
        </p:txBody>
      </p:sp>
      <p:sp>
        <p:nvSpPr>
          <p:cNvPr id="3" name="Title 2"/>
          <p:cNvSpPr>
            <a:spLocks noGrp="1"/>
          </p:cNvSpPr>
          <p:nvPr>
            <p:ph type="title" hasCustomPrompt="1"/>
          </p:nvPr>
        </p:nvSpPr>
        <p:spPr>
          <a:xfrm>
            <a:off x="366714" y="367200"/>
            <a:ext cx="4038600" cy="396000"/>
          </a:xfrm>
        </p:spPr>
        <p:txBody>
          <a:bodyPr/>
          <a:lstStyle>
            <a:lvl1pPr>
              <a:defRPr sz="2400">
                <a:solidFill>
                  <a:schemeClr val="tx2"/>
                </a:solidFill>
                <a:latin typeface="+mj-lt"/>
              </a:defRPr>
            </a:lvl1pPr>
          </a:lstStyle>
          <a:p>
            <a:r>
              <a:rPr lang="en-GB" noProof="0" dirty="0" smtClean="0"/>
              <a:t>Click to edit Chinese title</a:t>
            </a:r>
            <a:endParaRPr lang="en-GB" noProof="0" dirty="0"/>
          </a:p>
        </p:txBody>
      </p:sp>
      <p:sp>
        <p:nvSpPr>
          <p:cNvPr id="5" name="Date Placeholder 4"/>
          <p:cNvSpPr>
            <a:spLocks noGrp="1"/>
          </p:cNvSpPr>
          <p:nvPr>
            <p:ph type="dt" sz="half" idx="26"/>
          </p:nvPr>
        </p:nvSpPr>
        <p:spPr/>
        <p:txBody>
          <a:bodyPr/>
          <a:lstStyle/>
          <a:p>
            <a:fld id="{67FB8293-7413-4110-A315-423655539C76}" type="datetime3">
              <a:rPr lang="en-CA" noProof="0" smtClean="0"/>
              <a:t>19 December 2017</a:t>
            </a:fld>
            <a:endParaRPr lang="en-GB" noProof="0" dirty="0"/>
          </a:p>
        </p:txBody>
      </p:sp>
      <p:sp>
        <p:nvSpPr>
          <p:cNvPr id="7" name="Footer Placeholder 6"/>
          <p:cNvSpPr>
            <a:spLocks noGrp="1"/>
          </p:cNvSpPr>
          <p:nvPr>
            <p:ph type="ftr" sz="quarter" idx="27"/>
          </p:nvPr>
        </p:nvSpPr>
        <p:spPr/>
        <p:txBody>
          <a:bodyPr/>
          <a:lstStyle/>
          <a:p>
            <a:r>
              <a:rPr lang="en-GB" noProof="0" dirty="0" smtClean="0"/>
              <a:t>Footer or alternate date</a:t>
            </a:r>
            <a:endParaRPr lang="en-GB" noProof="0" dirty="0"/>
          </a:p>
        </p:txBody>
      </p:sp>
      <p:sp>
        <p:nvSpPr>
          <p:cNvPr id="8" name="Slide Number Placeholder 7"/>
          <p:cNvSpPr>
            <a:spLocks noGrp="1"/>
          </p:cNvSpPr>
          <p:nvPr>
            <p:ph type="sldNum" sz="quarter" idx="28"/>
          </p:nvPr>
        </p:nvSpPr>
        <p:spPr/>
        <p:txBody>
          <a:bodyPr/>
          <a:lstStyle/>
          <a:p>
            <a:fld id="{D34DACC3-9742-4940-92E6-4CAB853A3218}" type="slidenum">
              <a:rPr lang="en-GB" noProof="0" smtClean="0"/>
              <a:pPr/>
              <a:t>‹#›</a:t>
            </a:fld>
            <a:endParaRPr lang="en-GB" noProof="0" dirty="0"/>
          </a:p>
        </p:txBody>
      </p:sp>
      <p:sp>
        <p:nvSpPr>
          <p:cNvPr id="13" name="Text Placeholder 13"/>
          <p:cNvSpPr>
            <a:spLocks noGrp="1"/>
          </p:cNvSpPr>
          <p:nvPr>
            <p:ph type="body" sz="quarter" idx="14"/>
          </p:nvPr>
        </p:nvSpPr>
        <p:spPr>
          <a:xfrm>
            <a:off x="366712"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15" name="Text Placeholder 20"/>
          <p:cNvSpPr>
            <a:spLocks noGrp="1"/>
          </p:cNvSpPr>
          <p:nvPr>
            <p:ph type="body" sz="quarter" idx="21"/>
          </p:nvPr>
        </p:nvSpPr>
        <p:spPr>
          <a:xfrm>
            <a:off x="366712" y="2791375"/>
            <a:ext cx="3078481"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20" name="Text Placeholder 13"/>
          <p:cNvSpPr>
            <a:spLocks noGrp="1"/>
          </p:cNvSpPr>
          <p:nvPr>
            <p:ph type="body" sz="quarter" idx="29"/>
          </p:nvPr>
        </p:nvSpPr>
        <p:spPr>
          <a:xfrm>
            <a:off x="4735513"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22" name="Text Placeholder 20"/>
          <p:cNvSpPr>
            <a:spLocks noGrp="1"/>
          </p:cNvSpPr>
          <p:nvPr>
            <p:ph type="body" sz="quarter" idx="30"/>
          </p:nvPr>
        </p:nvSpPr>
        <p:spPr>
          <a:xfrm>
            <a:off x="4735513" y="2791375"/>
            <a:ext cx="4040187"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Text Placeholder 3"/>
          <p:cNvSpPr>
            <a:spLocks noGrp="1"/>
          </p:cNvSpPr>
          <p:nvPr>
            <p:ph type="body" sz="quarter" idx="31" hasCustomPrompt="1"/>
          </p:nvPr>
        </p:nvSpPr>
        <p:spPr>
          <a:xfrm>
            <a:off x="4737100" y="367200"/>
            <a:ext cx="4038600" cy="396000"/>
          </a:xfrm>
        </p:spPr>
        <p:txBody>
          <a:bodyPr/>
          <a:lstStyle>
            <a:lvl1pPr marL="0" indent="0">
              <a:spcBef>
                <a:spcPts val="0"/>
              </a:spcBef>
              <a:buNone/>
              <a:defRPr sz="2400" b="1" baseline="0">
                <a:solidFill>
                  <a:schemeClr val="tx2"/>
                </a:solidFill>
              </a:defRPr>
            </a:lvl1pPr>
          </a:lstStyle>
          <a:p>
            <a:pPr lvl="0"/>
            <a:r>
              <a:rPr lang="en-GB" noProof="0" dirty="0" smtClean="0"/>
              <a:t>Click to edit Western title</a:t>
            </a:r>
            <a:endParaRPr lang="en-GB" noProof="0" dirty="0"/>
          </a:p>
        </p:txBody>
      </p:sp>
    </p:spTree>
    <p:extLst>
      <p:ext uri="{BB962C8B-B14F-4D97-AF65-F5344CB8AC3E}">
        <p14:creationId xmlns:p14="http://schemas.microsoft.com/office/powerpoint/2010/main" val="31955261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smtClean="0">
              <a:solidFill>
                <a:schemeClr val="bg2"/>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3" name="Text Placeholder 2"/>
          <p:cNvSpPr>
            <a:spLocks noGrp="1"/>
          </p:cNvSpPr>
          <p:nvPr>
            <p:ph type="body" idx="1"/>
          </p:nvPr>
        </p:nvSpPr>
        <p:spPr>
          <a:xfrm>
            <a:off x="366713" y="302417"/>
            <a:ext cx="6876000" cy="553998"/>
          </a:xfrm>
        </p:spPr>
        <p:txBody>
          <a:bodyPr wrap="square" lIns="0" tIns="0" rIns="0" bIns="0" anchor="b">
            <a:noAutofit/>
          </a:bodyPr>
          <a:lstStyle>
            <a:lvl1pPr marL="0" indent="0">
              <a:spcBef>
                <a:spcPts val="0"/>
              </a:spcBef>
              <a:buNone/>
              <a:defRPr sz="3600" b="1">
                <a:solidFill>
                  <a:srgbClr val="565A5C"/>
                </a:solidFill>
                <a:latin typeface="+mj-lt"/>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Click to edit Master text styles</a:t>
            </a:r>
          </a:p>
        </p:txBody>
      </p:sp>
      <p:sp>
        <p:nvSpPr>
          <p:cNvPr id="18" name="Title 17"/>
          <p:cNvSpPr>
            <a:spLocks noGrp="1"/>
          </p:cNvSpPr>
          <p:nvPr>
            <p:ph type="title"/>
          </p:nvPr>
        </p:nvSpPr>
        <p:spPr>
          <a:xfrm>
            <a:off x="366713" y="898850"/>
            <a:ext cx="6875462" cy="1280160"/>
          </a:xfrm>
        </p:spPr>
        <p:txBody>
          <a:bodyPr lIns="0" tIns="0" rIns="0" bIns="0" anchor="t" anchorCtr="0">
            <a:noAutofit/>
          </a:bodyPr>
          <a:lstStyle>
            <a:lvl1pPr algn="l">
              <a:lnSpc>
                <a:spcPct val="90000"/>
              </a:lnSpc>
              <a:defRPr sz="3600" b="0">
                <a:solidFill>
                  <a:srgbClr val="565A5C"/>
                </a:solidFill>
                <a:latin typeface="+mj-lt"/>
                <a:cs typeface="Arial" pitchFamily="34" charset="0"/>
              </a:defRPr>
            </a:lvl1pPr>
          </a:lstStyle>
          <a:p>
            <a:r>
              <a:rPr lang="en-US" noProof="0" smtClean="0"/>
              <a:t>Click to edit Master title style</a:t>
            </a:r>
            <a:endParaRPr lang="en-GB" noProof="0" dirty="0"/>
          </a:p>
        </p:txBody>
      </p:sp>
      <p:sp>
        <p:nvSpPr>
          <p:cNvPr id="2" name="Date Placeholder 1"/>
          <p:cNvSpPr>
            <a:spLocks noGrp="1"/>
          </p:cNvSpPr>
          <p:nvPr>
            <p:ph type="dt" sz="half" idx="10"/>
          </p:nvPr>
        </p:nvSpPr>
        <p:spPr/>
        <p:txBody>
          <a:bodyPr/>
          <a:lstStyle/>
          <a:p>
            <a:fld id="{A335AADB-3BBD-47D7-BEFD-EACE297280B7}" type="datetime3">
              <a:rPr lang="en-CA" noProof="0" smtClean="0"/>
              <a:t>19 December 2017</a:t>
            </a:fld>
            <a:endParaRPr lang="en-GB" noProof="0" dirty="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pPr/>
              <a:t>‹#›</a:t>
            </a:fld>
            <a:endParaRPr lang="en-GB" noProof="0" dirty="0"/>
          </a:p>
        </p:txBody>
      </p:sp>
      <p:sp>
        <p:nvSpPr>
          <p:cNvPr id="6" name="Footer Placeholder 5"/>
          <p:cNvSpPr>
            <a:spLocks noGrp="1"/>
          </p:cNvSpPr>
          <p:nvPr>
            <p:ph type="ftr" sz="quarter" idx="12"/>
          </p:nvPr>
        </p:nvSpPr>
        <p:spPr/>
        <p:txBody>
          <a:bodyPr/>
          <a:lstStyle/>
          <a:p>
            <a:r>
              <a:rPr lang="en-GB" noProof="0" dirty="0" smtClean="0"/>
              <a:t>Footer or alternate date</a:t>
            </a:r>
            <a:endParaRPr lang="en-GB" noProof="0"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Tree>
    <p:extLst>
      <p:ext uri="{BB962C8B-B14F-4D97-AF65-F5344CB8AC3E}">
        <p14:creationId xmlns:p14="http://schemas.microsoft.com/office/powerpoint/2010/main" val="20145342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lingual Thank you">
    <p:spTree>
      <p:nvGrpSpPr>
        <p:cNvPr id="1" name=""/>
        <p:cNvGrpSpPr/>
        <p:nvPr/>
      </p:nvGrpSpPr>
      <p:grpSpPr>
        <a:xfrm>
          <a:off x="0" y="0"/>
          <a:ext cx="0" cy="0"/>
          <a:chOff x="0" y="0"/>
          <a:chExt cx="0" cy="0"/>
        </a:xfrm>
      </p:grpSpPr>
      <p:sp>
        <p:nvSpPr>
          <p:cNvPr id="36" name="Text Placeholder 35"/>
          <p:cNvSpPr>
            <a:spLocks noGrp="1"/>
          </p:cNvSpPr>
          <p:nvPr>
            <p:ph type="body" sz="quarter" idx="22"/>
          </p:nvPr>
        </p:nvSpPr>
        <p:spPr>
          <a:xfrm>
            <a:off x="4221698" y="495525"/>
            <a:ext cx="2675990" cy="596675"/>
          </a:xfrm>
        </p:spPr>
        <p:txBody>
          <a:bodyPr/>
          <a:lstStyle>
            <a:lvl1pPr marL="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1pPr>
            <a:lvl2pPr marL="18216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2pPr>
            <a:lvl3pPr>
              <a:defRPr/>
            </a:lvl3pPr>
            <a:lvl4pPr>
              <a:defRPr/>
            </a:lvl4pPr>
            <a:lvl5pPr>
              <a:defRPr/>
            </a:lvl5pPr>
          </a:lstStyle>
          <a:p>
            <a:pPr lvl="0"/>
            <a:r>
              <a:rPr lang="en-US" noProof="0" smtClean="0"/>
              <a:t>Click to edit Master text styles</a:t>
            </a:r>
          </a:p>
        </p:txBody>
      </p:sp>
      <p:sp>
        <p:nvSpPr>
          <p:cNvPr id="22" name="Title 21"/>
          <p:cNvSpPr>
            <a:spLocks noGrp="1"/>
          </p:cNvSpPr>
          <p:nvPr>
            <p:ph type="title"/>
          </p:nvPr>
        </p:nvSpPr>
        <p:spPr>
          <a:xfrm>
            <a:off x="366714" y="495525"/>
            <a:ext cx="3429000" cy="492443"/>
          </a:xfrm>
        </p:spPr>
        <p:txBody>
          <a:bodyPr/>
          <a:lstStyle>
            <a:lvl1pPr>
              <a:defRPr lang="en-GB" sz="3200" b="0" kern="1200" dirty="0">
                <a:solidFill>
                  <a:schemeClr val="tx2"/>
                </a:solidFill>
                <a:latin typeface="+mj-lt"/>
                <a:ea typeface="+mj-ea"/>
                <a:cs typeface="Arial" pitchFamily="34" charset="0"/>
              </a:defRPr>
            </a:lvl1pPr>
          </a:lstStyle>
          <a:p>
            <a:r>
              <a:rPr lang="en-US" noProof="0" smtClean="0"/>
              <a:t>Click to edit Master title style</a:t>
            </a:r>
            <a:endParaRPr lang="en-GB" noProof="0" dirty="0"/>
          </a:p>
        </p:txBody>
      </p:sp>
      <p:cxnSp>
        <p:nvCxnSpPr>
          <p:cNvPr id="11" name="Straight Connector 10"/>
          <p:cNvCxnSpPr/>
          <p:nvPr/>
        </p:nvCxnSpPr>
        <p:spPr>
          <a:xfrm>
            <a:off x="366713" y="3515630"/>
            <a:ext cx="8408986"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2" name="Date Placeholder 1"/>
          <p:cNvSpPr>
            <a:spLocks noGrp="1"/>
          </p:cNvSpPr>
          <p:nvPr>
            <p:ph type="dt" sz="half" idx="13"/>
          </p:nvPr>
        </p:nvSpPr>
        <p:spPr/>
        <p:txBody>
          <a:bodyPr/>
          <a:lstStyle>
            <a:lvl1pPr>
              <a:defRPr>
                <a:solidFill>
                  <a:schemeClr val="bg1"/>
                </a:solidFill>
              </a:defRPr>
            </a:lvl1pPr>
          </a:lstStyle>
          <a:p>
            <a:fld id="{CFD89BA8-D101-4460-A721-956440C5271F}" type="datetime3">
              <a:rPr lang="en-CA" noProof="0" smtClean="0"/>
              <a:t>19 December 2017</a:t>
            </a:fld>
            <a:endParaRPr lang="en-GB" noProof="0" dirty="0"/>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noProof="0" dirty="0" smtClean="0"/>
              <a:t>Footer or alternate date</a:t>
            </a:r>
            <a:endParaRPr lang="en-GB" noProof="0" dirty="0"/>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34DACC3-9742-4940-92E6-4CAB853A3218}" type="slidenum">
              <a:rPr lang="en-GB" noProof="0" smtClean="0"/>
              <a:pPr/>
              <a:t>‹#›</a:t>
            </a:fld>
            <a:endParaRPr lang="en-GB" noProof="0" dirty="0"/>
          </a:p>
        </p:txBody>
      </p:sp>
      <p:sp>
        <p:nvSpPr>
          <p:cNvPr id="28" name="Text Placeholder 2"/>
          <p:cNvSpPr>
            <a:spLocks noGrp="1"/>
          </p:cNvSpPr>
          <p:nvPr>
            <p:ph type="body" sz="quarter" idx="16" hasCustomPrompt="1"/>
          </p:nvPr>
        </p:nvSpPr>
        <p:spPr>
          <a:xfrm>
            <a:off x="366712" y="1603375"/>
            <a:ext cx="3429001" cy="1686067"/>
          </a:xfrm>
        </p:spPr>
        <p:txBody>
          <a:bodyPr lIns="144000"/>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smtClean="0"/>
              <a:t>Office name and address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9" name="Text Placeholder 4"/>
          <p:cNvSpPr>
            <a:spLocks noGrp="1"/>
          </p:cNvSpPr>
          <p:nvPr>
            <p:ph type="body" sz="quarter" idx="17"/>
          </p:nvPr>
        </p:nvSpPr>
        <p:spPr>
          <a:xfrm>
            <a:off x="366714" y="3682800"/>
            <a:ext cx="34992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smtClean="0"/>
              <a:t>Click to edit Master text styles</a:t>
            </a:r>
          </a:p>
          <a:p>
            <a:pPr lvl="1"/>
            <a:r>
              <a:rPr lang="en-US" noProof="0" smtClean="0"/>
              <a:t>Second level</a:t>
            </a:r>
          </a:p>
        </p:txBody>
      </p:sp>
      <p:sp>
        <p:nvSpPr>
          <p:cNvPr id="32" name="Text Placeholder 2"/>
          <p:cNvSpPr>
            <a:spLocks noGrp="1"/>
          </p:cNvSpPr>
          <p:nvPr>
            <p:ph type="body" sz="quarter" idx="19"/>
          </p:nvPr>
        </p:nvSpPr>
        <p:spPr>
          <a:xfrm>
            <a:off x="4221698" y="6058773"/>
            <a:ext cx="4554000" cy="442040"/>
          </a:xfrm>
        </p:spPr>
        <p:txBody>
          <a:bodyPr anchor="b" anchorCtr="0"/>
          <a:lstStyle>
            <a:lvl1pPr marL="0" indent="0" algn="l" defTabSz="457200" rtl="0" eaLnBrk="1" latinLnBrk="0" hangingPunct="1">
              <a:lnSpc>
                <a:spcPts val="700"/>
              </a:lnSpc>
              <a:spcBef>
                <a:spcPts val="0"/>
              </a:spcBef>
              <a:spcAft>
                <a:spcPts val="0"/>
              </a:spcAft>
              <a:buClr>
                <a:schemeClr val="accent1"/>
              </a:buClr>
              <a:buFont typeface="Arial"/>
              <a:buNone/>
              <a:defRPr lang="en-US" sz="65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US" noProof="0" smtClean="0"/>
              <a:t>Click to edit Master text styles</a:t>
            </a:r>
          </a:p>
        </p:txBody>
      </p:sp>
      <p:sp>
        <p:nvSpPr>
          <p:cNvPr id="33" name="Text Placeholder 4"/>
          <p:cNvSpPr>
            <a:spLocks noGrp="1"/>
          </p:cNvSpPr>
          <p:nvPr>
            <p:ph type="body" sz="quarter" idx="20"/>
          </p:nvPr>
        </p:nvSpPr>
        <p:spPr>
          <a:xfrm>
            <a:off x="4221700" y="3682800"/>
            <a:ext cx="45540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smtClean="0"/>
              <a:t>Click to edit Master text styles</a:t>
            </a:r>
          </a:p>
          <a:p>
            <a:pPr lvl="1"/>
            <a:r>
              <a:rPr lang="en-US" noProof="0" smtClean="0"/>
              <a:t>Second level</a:t>
            </a:r>
          </a:p>
        </p:txBody>
      </p:sp>
      <p:sp>
        <p:nvSpPr>
          <p:cNvPr id="34" name="Text Placeholder 6"/>
          <p:cNvSpPr>
            <a:spLocks noGrp="1"/>
          </p:cNvSpPr>
          <p:nvPr>
            <p:ph type="body" sz="quarter" idx="21" hasCustomPrompt="1"/>
          </p:nvPr>
        </p:nvSpPr>
        <p:spPr>
          <a:xfrm>
            <a:off x="4222800" y="1601788"/>
            <a:ext cx="3430800" cy="1687512"/>
          </a:xfrm>
        </p:spPr>
        <p:txBody>
          <a:bodyPr anchor="t" anchorCtr="0"/>
          <a:lstStyle>
            <a:lvl1pPr marL="0" indent="0">
              <a:lnSpc>
                <a:spcPts val="2000"/>
              </a:lnSpc>
              <a:spcBef>
                <a:spcPts val="0"/>
              </a:spcBef>
              <a:spcAft>
                <a:spcPts val="300"/>
              </a:spcAft>
              <a:buNone/>
              <a:defRPr sz="1800"/>
            </a:lvl1pPr>
          </a:lstStyle>
          <a:p>
            <a:pPr lvl="0"/>
            <a:r>
              <a:rPr lang="en-GB" noProof="0" dirty="0" smtClean="0"/>
              <a:t>Office name and address</a:t>
            </a:r>
          </a:p>
          <a:p>
            <a:pPr lvl="1"/>
            <a:r>
              <a:rPr lang="en-GB" noProof="0" dirty="0" smtClean="0"/>
              <a:t>Second level</a:t>
            </a:r>
          </a:p>
        </p:txBody>
      </p:sp>
      <p:sp>
        <p:nvSpPr>
          <p:cNvPr id="8" name="Text Placeholder 7"/>
          <p:cNvSpPr>
            <a:spLocks noGrp="1"/>
          </p:cNvSpPr>
          <p:nvPr>
            <p:ph type="body" sz="quarter" idx="23"/>
          </p:nvPr>
        </p:nvSpPr>
        <p:spPr>
          <a:xfrm>
            <a:off x="366713" y="6059488"/>
            <a:ext cx="3498850" cy="441325"/>
          </a:xfrm>
        </p:spPr>
        <p:txBody>
          <a:bodyPr anchor="b" anchorCtr="0"/>
          <a:lstStyle>
            <a:lvl1pPr marL="0" indent="0">
              <a:lnSpc>
                <a:spcPts val="800"/>
              </a:lnSpc>
              <a:spcBef>
                <a:spcPts val="0"/>
              </a:spcBef>
              <a:buNone/>
              <a:defRPr sz="700"/>
            </a:lvl1pPr>
            <a:lvl2pPr marL="182160" indent="0">
              <a:lnSpc>
                <a:spcPts val="700"/>
              </a:lnSpc>
              <a:buNone/>
              <a:defRPr sz="650"/>
            </a:lvl2pPr>
            <a:lvl3pPr marL="367920" indent="0">
              <a:lnSpc>
                <a:spcPts val="700"/>
              </a:lnSpc>
              <a:buNone/>
              <a:defRPr sz="650"/>
            </a:lvl3pPr>
            <a:lvl4pPr marL="551520" indent="0">
              <a:lnSpc>
                <a:spcPts val="700"/>
              </a:lnSpc>
              <a:buNone/>
              <a:defRPr sz="650"/>
            </a:lvl4pPr>
            <a:lvl5pPr marL="735120" indent="0">
              <a:lnSpc>
                <a:spcPts val="700"/>
              </a:lnSpc>
              <a:buNone/>
              <a:defRPr sz="650"/>
            </a:lvl5pPr>
          </a:lstStyle>
          <a:p>
            <a:pPr lvl="0"/>
            <a:r>
              <a:rPr lang="en-US" smtClean="0"/>
              <a:t>Click to edit Master text styles</a:t>
            </a:r>
          </a:p>
        </p:txBody>
      </p:sp>
    </p:spTree>
    <p:extLst>
      <p:ext uri="{BB962C8B-B14F-4D97-AF65-F5344CB8AC3E}">
        <p14:creationId xmlns:p14="http://schemas.microsoft.com/office/powerpoint/2010/main" val="3414378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Date Placeholder 11"/>
          <p:cNvSpPr>
            <a:spLocks noGrp="1"/>
          </p:cNvSpPr>
          <p:nvPr>
            <p:ph type="dt" sz="half" idx="14"/>
          </p:nvPr>
        </p:nvSpPr>
        <p:spPr/>
        <p:txBody>
          <a:bodyPr/>
          <a:lstStyle/>
          <a:p>
            <a:fld id="{24518967-4F91-4535-838A-14563891E3D2}" type="datetime3">
              <a:rPr lang="en-CA" noProof="0" smtClean="0"/>
              <a:t>19 December 2017</a:t>
            </a:fld>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a:t>
            </a:fld>
            <a:endParaRPr lang="en-GB" noProof="0" dirty="0"/>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2" name="Date Placeholder 11"/>
          <p:cNvSpPr>
            <a:spLocks noGrp="1"/>
          </p:cNvSpPr>
          <p:nvPr>
            <p:ph type="dt" sz="half" idx="14"/>
          </p:nvPr>
        </p:nvSpPr>
        <p:spPr/>
        <p:txBody>
          <a:bodyPr/>
          <a:lstStyle/>
          <a:p>
            <a:fld id="{8038F5B8-2FF7-407D-8C54-0972565912BD}" type="datetime3">
              <a:rPr lang="en-CA" noProof="0" smtClean="0"/>
              <a:t>19 December 2017</a:t>
            </a:fld>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a:t>
            </a:fld>
            <a:endParaRPr lang="en-GB" noProof="0" dirty="0"/>
          </a:p>
        </p:txBody>
      </p:sp>
      <p:sp>
        <p:nvSpPr>
          <p:cNvPr id="3" name="Title 2"/>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smtClean="0"/>
              <a:t>Footer or alternate date</a:t>
            </a:r>
            <a:endParaRPr lang="en-GB" noProof="0" dirty="0"/>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extLst>
      <p:ext uri="{BB962C8B-B14F-4D97-AF65-F5344CB8AC3E}">
        <p14:creationId xmlns:p14="http://schemas.microsoft.com/office/powerpoint/2010/main" val="15416054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AB4CECCD-8146-4024-95D3-D3E75200F6F1}" type="datetime3">
              <a:rPr lang="en-CA" noProof="0" smtClean="0"/>
              <a:t>19 December 2017</a:t>
            </a:fld>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6" name="Title 5"/>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Date Placeholder 4"/>
          <p:cNvSpPr>
            <a:spLocks noGrp="1"/>
          </p:cNvSpPr>
          <p:nvPr>
            <p:ph type="dt" sz="half" idx="10"/>
          </p:nvPr>
        </p:nvSpPr>
        <p:spPr/>
        <p:txBody>
          <a:bodyPr/>
          <a:lstStyle/>
          <a:p>
            <a:fld id="{1FD45CE2-F358-4E25-A9E9-CDA47675947E}" type="datetime3">
              <a:rPr lang="en-CA" noProof="0" smtClean="0"/>
              <a:t>19 December 2017</a:t>
            </a:fld>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6" name="Title 5"/>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extLst>
      <p:ext uri="{BB962C8B-B14F-4D97-AF65-F5344CB8AC3E}">
        <p14:creationId xmlns:p14="http://schemas.microsoft.com/office/powerpoint/2010/main" val="4101448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3828FE-E2C9-42D1-8C42-94C3B3367BFB}" type="datetime3">
              <a:rPr lang="en-CA" noProof="0" smtClean="0"/>
              <a:t>19 December 2017</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51CDD3E-05F9-487B-BA52-378381E21857}" type="datetime3">
              <a:rPr lang="en-CA" noProof="0" smtClean="0"/>
              <a:t>19 December 2017</a:t>
            </a:fld>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smtClean="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smtClean="0"/>
              <a:t>Footer or alternate date</a:t>
            </a:r>
            <a:endParaRPr lang="en-GB" noProof="0" dirty="0"/>
          </a:p>
        </p:txBody>
      </p:sp>
      <p:sp>
        <p:nvSpPr>
          <p:cNvPr id="7"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smtClean="0"/>
              <a:t>Click to add subtitle</a:t>
            </a:r>
          </a:p>
        </p:txBody>
      </p:sp>
    </p:spTree>
    <p:extLst>
      <p:ext uri="{BB962C8B-B14F-4D97-AF65-F5344CB8AC3E}">
        <p14:creationId xmlns:p14="http://schemas.microsoft.com/office/powerpoint/2010/main" val="6713233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1B297-9FEA-4535-8329-451E3FF2F6B7}" type="datetime3">
              <a:rPr lang="en-CA" noProof="0" smtClean="0"/>
              <a:t>19 December 2017</a:t>
            </a:fld>
            <a:endParaRPr lang="en-GB" noProof="0" dirty="0"/>
          </a:p>
        </p:txBody>
      </p:sp>
      <p:sp>
        <p:nvSpPr>
          <p:cNvPr id="4" name="Slide Number Placeholder 3"/>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3" name="Footer Placeholder 2"/>
          <p:cNvSpPr>
            <a:spLocks noGrp="1"/>
          </p:cNvSpPr>
          <p:nvPr>
            <p:ph type="ftr" sz="quarter" idx="13"/>
          </p:nvPr>
        </p:nvSpPr>
        <p:spPr/>
        <p:txBody>
          <a:bodyPr/>
          <a:lstStyle/>
          <a:p>
            <a:r>
              <a:rPr lang="en-GB" noProof="0" dirty="0" smtClean="0"/>
              <a:t>Footer or alternate date</a:t>
            </a:r>
            <a:endParaRPr lang="en-GB" noProof="0"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lvl="0" algn="ctr"/>
            <a:endParaRPr lang="en-GB" noProof="0" dirty="0"/>
          </a:p>
        </p:txBody>
      </p:sp>
      <p:sp>
        <p:nvSpPr>
          <p:cNvPr id="2" name="Title Placeholder 1"/>
          <p:cNvSpPr>
            <a:spLocks noGrp="1"/>
          </p:cNvSpPr>
          <p:nvPr>
            <p:ph type="title"/>
          </p:nvPr>
        </p:nvSpPr>
        <p:spPr>
          <a:xfrm>
            <a:off x="366713" y="340360"/>
            <a:ext cx="8408987" cy="396000"/>
          </a:xfrm>
          <a:prstGeom prst="rect">
            <a:avLst/>
          </a:prstGeom>
        </p:spPr>
        <p:txBody>
          <a:bodyPr vert="horz" wrap="square" lIns="0" tIns="0" rIns="0" bIns="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bwMode="gray">
          <a:xfrm>
            <a:off x="366713" y="1603375"/>
            <a:ext cx="8408987" cy="4572000"/>
          </a:xfrm>
          <a:prstGeom prst="rect">
            <a:avLst/>
          </a:prstGeom>
        </p:spPr>
        <p:txBody>
          <a:bodyPr vert="horz" wrap="square"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Slide Number Placeholder 5"/>
          <p:cNvSpPr>
            <a:spLocks noGrp="1"/>
          </p:cNvSpPr>
          <p:nvPr>
            <p:ph type="sldNum" sz="quarter" idx="4"/>
          </p:nvPr>
        </p:nvSpPr>
        <p:spPr bwMode="gray">
          <a:xfrm>
            <a:off x="7494482" y="6537600"/>
            <a:ext cx="144000" cy="144000"/>
          </a:xfrm>
          <a:prstGeom prst="rect">
            <a:avLst/>
          </a:prstGeom>
        </p:spPr>
        <p:txBody>
          <a:bodyPr vert="horz" wrap="none" lIns="0" tIns="0" rIns="0" bIns="0" rtlCol="0" anchor="ctr">
            <a:noAutofit/>
          </a:bodyPr>
          <a:lstStyle>
            <a:lvl1pPr algn="r">
              <a:defRPr sz="900" b="1">
                <a:solidFill>
                  <a:schemeClr val="tx1"/>
                </a:solidFill>
                <a:latin typeface="+mn-lt"/>
                <a:cs typeface="Arial" pitchFamily="34" charset="0"/>
              </a:defRPr>
            </a:lvl1pPr>
          </a:lstStyle>
          <a:p>
            <a:fld id="{D34DACC3-9742-4940-92E6-4CAB853A3218}" type="slidenum">
              <a:rPr lang="en-GB" noProof="0" smtClean="0"/>
              <a:pPr/>
              <a:t>‹#›</a:t>
            </a:fld>
            <a:endParaRPr lang="en-GB" noProof="0" dirty="0"/>
          </a:p>
        </p:txBody>
      </p:sp>
      <p:sp>
        <p:nvSpPr>
          <p:cNvPr id="4" name="Date Placeholder 3"/>
          <p:cNvSpPr>
            <a:spLocks noGrp="1"/>
          </p:cNvSpPr>
          <p:nvPr>
            <p:ph type="dt" sz="half" idx="2"/>
          </p:nvPr>
        </p:nvSpPr>
        <p:spPr bwMode="gray">
          <a:xfrm>
            <a:off x="366713" y="6539162"/>
            <a:ext cx="2160000" cy="144000"/>
          </a:xfrm>
          <a:prstGeom prst="rect">
            <a:avLst/>
          </a:prstGeom>
        </p:spPr>
        <p:txBody>
          <a:bodyPr vert="horz" wrap="square" lIns="0" tIns="0" rIns="0" bIns="0" rtlCol="0" anchor="ctr">
            <a:noAutofit/>
          </a:bodyPr>
          <a:lstStyle>
            <a:lvl1pPr algn="l">
              <a:defRPr sz="900" b="0">
                <a:solidFill>
                  <a:schemeClr val="tx1"/>
                </a:solidFill>
                <a:latin typeface="+mn-lt"/>
                <a:cs typeface="Arial" pitchFamily="34" charset="0"/>
              </a:defRPr>
            </a:lvl1pPr>
          </a:lstStyle>
          <a:p>
            <a:fld id="{12EC89A8-DCED-4789-ABBD-6EC86B6FA52B}" type="datetime3">
              <a:rPr lang="en-CA" noProof="0" smtClean="0"/>
              <a:t>19 December 2017</a:t>
            </a:fld>
            <a:endParaRPr lang="en-GB" noProof="0" dirty="0"/>
          </a:p>
        </p:txBody>
      </p:sp>
      <p:pic>
        <p:nvPicPr>
          <p:cNvPr id="5" name="Picture 4"/>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
        <p:nvSpPr>
          <p:cNvPr id="7" name="Footer Placeholder 6"/>
          <p:cNvSpPr>
            <a:spLocks noGrp="1"/>
          </p:cNvSpPr>
          <p:nvPr>
            <p:ph type="ftr" sz="quarter" idx="3"/>
          </p:nvPr>
        </p:nvSpPr>
        <p:spPr>
          <a:xfrm>
            <a:off x="4737100" y="6538126"/>
            <a:ext cx="2160000" cy="144000"/>
          </a:xfrm>
          <a:prstGeom prst="rect">
            <a:avLst/>
          </a:prstGeom>
        </p:spPr>
        <p:txBody>
          <a:bodyPr vert="horz" wrap="square" lIns="0" tIns="0" rIns="0" bIns="0" rtlCol="0" anchor="ctr">
            <a:noAutofit/>
          </a:bodyPr>
          <a:lstStyle>
            <a:lvl1pPr>
              <a:defRPr lang="en-US" sz="900" b="0" dirty="0">
                <a:cs typeface="Arial" pitchFamily="34" charset="0"/>
              </a:defRPr>
            </a:lvl1pPr>
          </a:lstStyle>
          <a:p>
            <a:r>
              <a:rPr lang="en-GB" noProof="0" dirty="0" smtClean="0"/>
              <a:t>Footer or alternate date</a:t>
            </a:r>
            <a:endParaRPr lang="en-GB" noProof="0" dirty="0"/>
          </a:p>
        </p:txBody>
      </p:sp>
    </p:spTree>
  </p:cSld>
  <p:clrMap bg1="lt1" tx1="dk1" bg2="lt2" tx2="dk2" accent1="accent1" accent2="accent2" accent3="accent3" accent4="accent4" accent5="accent5" accent6="accent6" hlink="hlink" folHlink="folHlink"/>
  <p:sldLayoutIdLst>
    <p:sldLayoutId id="2147483773" r:id="rId1"/>
    <p:sldLayoutId id="2147483775" r:id="rId2"/>
    <p:sldLayoutId id="2147483650" r:id="rId3"/>
    <p:sldLayoutId id="2147483788" r:id="rId4"/>
    <p:sldLayoutId id="2147483652" r:id="rId5"/>
    <p:sldLayoutId id="2147483789" r:id="rId6"/>
    <p:sldLayoutId id="2147483654" r:id="rId7"/>
    <p:sldLayoutId id="2147483790" r:id="rId8"/>
    <p:sldLayoutId id="2147483655" r:id="rId9"/>
    <p:sldLayoutId id="2147483784" r:id="rId10"/>
    <p:sldLayoutId id="2147483787" r:id="rId11"/>
    <p:sldLayoutId id="2147483772" r:id="rId12"/>
    <p:sldLayoutId id="2147483660" r:id="rId13"/>
    <p:sldLayoutId id="2147483769" r:id="rId14"/>
    <p:sldLayoutId id="2147483782" r:id="rId15"/>
    <p:sldLayoutId id="2147483783" r:id="rId16"/>
    <p:sldLayoutId id="2147483792" r:id="rId17"/>
    <p:sldLayoutId id="2147483785" r:id="rId18"/>
    <p:sldLayoutId id="2147483786" r:id="rId19"/>
    <p:sldLayoutId id="2147483791" r:id="rId20"/>
  </p:sldLayoutIdLst>
  <p:timing>
    <p:tnLst>
      <p:par>
        <p:cTn id="1" dur="indefinite" restart="never" nodeType="tmRoot"/>
      </p:par>
    </p:tnLst>
  </p:timing>
  <p:hf hdr="0" ftr="0" dt="0"/>
  <p:txStyles>
    <p:titleStyle>
      <a:lvl1pPr algn="l" defTabSz="457200" rtl="0" eaLnBrk="1" latinLnBrk="0" hangingPunct="1">
        <a:spcBef>
          <a:spcPct val="0"/>
        </a:spcBef>
        <a:buNone/>
        <a:defRPr sz="2600" b="1" kern="1200">
          <a:solidFill>
            <a:schemeClr val="tx2"/>
          </a:solidFill>
          <a:latin typeface="+mj-lt"/>
          <a:ea typeface="+mj-ea"/>
          <a:cs typeface="Arial" pitchFamily="34" charset="0"/>
        </a:defRPr>
      </a:lvl1pPr>
    </p:titleStyle>
    <p:bodyStyle>
      <a:lvl1pPr marL="182880" indent="-182880" algn="l" defTabSz="457200" rtl="0" eaLnBrk="1" latinLnBrk="0" hangingPunct="1">
        <a:spcBef>
          <a:spcPts val="1000"/>
        </a:spcBef>
        <a:buClr>
          <a:schemeClr val="tx2"/>
        </a:buClr>
        <a:buFont typeface="Arial"/>
        <a:buChar char="•"/>
        <a:defRPr sz="2000" kern="1200">
          <a:solidFill>
            <a:schemeClr val="tx1"/>
          </a:solidFill>
          <a:latin typeface="+mn-lt"/>
          <a:ea typeface="+mn-ea"/>
          <a:cs typeface="Arial" pitchFamily="34" charset="0"/>
        </a:defRPr>
      </a:lvl1pPr>
      <a:lvl2pPr marL="365760" indent="-183600" algn="l" defTabSz="457200" rtl="0" eaLnBrk="1" latinLnBrk="0" hangingPunct="1">
        <a:spcBef>
          <a:spcPts val="600"/>
        </a:spcBef>
        <a:buClr>
          <a:srgbClr val="565A5C"/>
        </a:buClr>
        <a:buFont typeface="Arial" pitchFamily="34" charset="0"/>
        <a:buChar char="•"/>
        <a:defRPr sz="1800" kern="1200">
          <a:solidFill>
            <a:schemeClr val="tx1"/>
          </a:solidFill>
          <a:latin typeface="+mn-lt"/>
          <a:ea typeface="+mn-ea"/>
          <a:cs typeface="Arial" pitchFamily="34" charset="0"/>
        </a:defRPr>
      </a:lvl2pPr>
      <a:lvl3pPr marL="550800" indent="-182880" algn="l" defTabSz="457200" rtl="0" eaLnBrk="1" latinLnBrk="0" hangingPunct="1">
        <a:spcBef>
          <a:spcPts val="400"/>
        </a:spcBef>
        <a:buClr>
          <a:schemeClr val="tx1"/>
        </a:buClr>
        <a:buFont typeface="Arial" pitchFamily="34" charset="0"/>
        <a:buChar char="•"/>
        <a:defRPr sz="1400" kern="1200">
          <a:solidFill>
            <a:schemeClr val="tx1"/>
          </a:solidFill>
          <a:latin typeface="+mn-lt"/>
          <a:ea typeface="+mn-ea"/>
          <a:cs typeface="Arial" pitchFamily="34" charset="0"/>
        </a:defRPr>
      </a:lvl3pPr>
      <a:lvl4pPr marL="734400" indent="-182880" algn="l" defTabSz="457200" rtl="0" eaLnBrk="1" latinLnBrk="0" hangingPunct="1">
        <a:spcBef>
          <a:spcPts val="300"/>
        </a:spcBef>
        <a:buClr>
          <a:schemeClr val="tx1"/>
        </a:buClr>
        <a:buFont typeface="Arial" pitchFamily="34" charset="0"/>
        <a:buChar char="•"/>
        <a:defRPr sz="1200" kern="1200">
          <a:solidFill>
            <a:schemeClr val="tx1"/>
          </a:solidFill>
          <a:latin typeface="+mn-lt"/>
          <a:ea typeface="+mn-ea"/>
          <a:cs typeface="Arial" pitchFamily="34" charset="0"/>
        </a:defRPr>
      </a:lvl4pPr>
      <a:lvl5pPr marL="918000" indent="-182880" algn="l" defTabSz="457200" rtl="0" eaLnBrk="1" latinLnBrk="0" hangingPunct="1">
        <a:spcBef>
          <a:spcPts val="300"/>
        </a:spcBef>
        <a:buClr>
          <a:schemeClr val="tx1"/>
        </a:buClr>
        <a:buFont typeface="Arial" pitchFamily="34" charset="0"/>
        <a:buChar char="•"/>
        <a:defRPr sz="11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Cristina.wendel@dentons.com"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713" y="1070035"/>
            <a:ext cx="6876200" cy="1661993"/>
          </a:xfrm>
        </p:spPr>
        <p:txBody>
          <a:bodyPr/>
          <a:lstStyle/>
          <a:p>
            <a:r>
              <a:rPr lang="en-US" dirty="0" smtClean="0"/>
              <a:t>Bill 30 – </a:t>
            </a:r>
            <a:r>
              <a:rPr lang="en-US" i="1" dirty="0" smtClean="0"/>
              <a:t>An Act to Protect the Health and Well-being of Working Albertans</a:t>
            </a:r>
            <a:r>
              <a:rPr lang="en-US" dirty="0" smtClean="0"/>
              <a:t>:</a:t>
            </a:r>
            <a:endParaRPr lang="en-US" dirty="0"/>
          </a:p>
        </p:txBody>
      </p:sp>
      <p:sp>
        <p:nvSpPr>
          <p:cNvPr id="3" name="Subtitle 2"/>
          <p:cNvSpPr>
            <a:spLocks noGrp="1"/>
          </p:cNvSpPr>
          <p:nvPr>
            <p:ph type="subTitle" idx="1"/>
          </p:nvPr>
        </p:nvSpPr>
        <p:spPr/>
        <p:txBody>
          <a:bodyPr/>
          <a:lstStyle/>
          <a:p>
            <a:r>
              <a:rPr lang="en-US" dirty="0" smtClean="0"/>
              <a:t>More </a:t>
            </a:r>
            <a:r>
              <a:rPr lang="en-US" dirty="0"/>
              <a:t>significant changes on the horizon for Alberta’s </a:t>
            </a:r>
            <a:r>
              <a:rPr lang="en-US" dirty="0" smtClean="0"/>
              <a:t>Workplace </a:t>
            </a:r>
            <a:r>
              <a:rPr lang="en-US" dirty="0"/>
              <a:t>laws</a:t>
            </a:r>
          </a:p>
        </p:txBody>
      </p:sp>
      <p:sp>
        <p:nvSpPr>
          <p:cNvPr id="5" name="Slide Number Placeholder 4"/>
          <p:cNvSpPr>
            <a:spLocks noGrp="1"/>
          </p:cNvSpPr>
          <p:nvPr>
            <p:ph type="sldNum" sz="quarter" idx="13"/>
          </p:nvPr>
        </p:nvSpPr>
        <p:spPr/>
        <p:txBody>
          <a:bodyPr/>
          <a:lstStyle/>
          <a:p>
            <a:fld id="{D34DACC3-9742-4940-92E6-4CAB853A3218}" type="slidenum">
              <a:rPr lang="en-GB" smtClean="0"/>
              <a:pPr/>
              <a:t>1</a:t>
            </a:fld>
            <a:endParaRPr lang="en-GB" dirty="0"/>
          </a:p>
        </p:txBody>
      </p:sp>
    </p:spTree>
    <p:extLst>
      <p:ext uri="{BB962C8B-B14F-4D97-AF65-F5344CB8AC3E}">
        <p14:creationId xmlns:p14="http://schemas.microsoft.com/office/powerpoint/2010/main" val="1530837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245996"/>
            <a:ext cx="8408987" cy="4926204"/>
          </a:xfrm>
        </p:spPr>
        <p:txBody>
          <a:bodyPr/>
          <a:lstStyle/>
          <a:p>
            <a:r>
              <a:rPr lang="en-US" dirty="0" smtClean="0"/>
              <a:t>Employers’ obligations have been revised and expanded. </a:t>
            </a:r>
          </a:p>
          <a:p>
            <a:r>
              <a:rPr lang="en-US" dirty="0" smtClean="0"/>
              <a:t>Under the new OHSA, employers are obligated to:</a:t>
            </a:r>
            <a:endParaRPr lang="en-US" dirty="0"/>
          </a:p>
          <a:p>
            <a:pPr lvl="1"/>
            <a:r>
              <a:rPr lang="en-US" dirty="0" smtClean="0"/>
              <a:t>Ensure the “health </a:t>
            </a:r>
            <a:r>
              <a:rPr lang="en-US" dirty="0"/>
              <a:t>and </a:t>
            </a:r>
            <a:r>
              <a:rPr lang="en-US" dirty="0" smtClean="0"/>
              <a:t>safety </a:t>
            </a:r>
            <a:r>
              <a:rPr lang="en-US" dirty="0"/>
              <a:t>and </a:t>
            </a:r>
            <a:r>
              <a:rPr lang="en-US" dirty="0" smtClean="0"/>
              <a:t>welfare” of workers (their own and others) and others in </a:t>
            </a:r>
            <a:r>
              <a:rPr lang="en-US" dirty="0"/>
              <a:t>the </a:t>
            </a:r>
            <a:r>
              <a:rPr lang="en-US" dirty="0" smtClean="0"/>
              <a:t>vicinity of </a:t>
            </a:r>
            <a:r>
              <a:rPr lang="en-US" dirty="0"/>
              <a:t>the </a:t>
            </a:r>
            <a:r>
              <a:rPr lang="en-US" dirty="0" smtClean="0"/>
              <a:t>work site </a:t>
            </a:r>
            <a:r>
              <a:rPr lang="en-US" dirty="0"/>
              <a:t>who may be affected </a:t>
            </a:r>
            <a:r>
              <a:rPr lang="en-US" dirty="0" smtClean="0"/>
              <a:t>by hazards originating from the work site.</a:t>
            </a:r>
            <a:endParaRPr lang="en-US" dirty="0"/>
          </a:p>
          <a:p>
            <a:pPr lvl="1"/>
            <a:r>
              <a:rPr lang="en-US" dirty="0" smtClean="0"/>
              <a:t>Ensure their </a:t>
            </a:r>
            <a:r>
              <a:rPr lang="en-US" dirty="0"/>
              <a:t>workers are aware of any health and safety issues arising from the work at the </a:t>
            </a:r>
            <a:r>
              <a:rPr lang="en-US" dirty="0" smtClean="0"/>
              <a:t>work site.</a:t>
            </a:r>
            <a:endParaRPr lang="en-US" dirty="0"/>
          </a:p>
          <a:p>
            <a:pPr lvl="1"/>
            <a:r>
              <a:rPr lang="en-US" dirty="0" smtClean="0"/>
              <a:t>Ensure none of their </a:t>
            </a:r>
            <a:r>
              <a:rPr lang="en-US" dirty="0"/>
              <a:t>workers are subjected to or participate in harassment or violence at the </a:t>
            </a:r>
            <a:r>
              <a:rPr lang="en-US" dirty="0" smtClean="0"/>
              <a:t>work site.</a:t>
            </a:r>
            <a:endParaRPr lang="en-US" dirty="0"/>
          </a:p>
          <a:p>
            <a:pPr lvl="1"/>
            <a:r>
              <a:rPr lang="en-US" dirty="0" smtClean="0"/>
              <a:t>Ensure their </a:t>
            </a:r>
            <a:r>
              <a:rPr lang="en-US" dirty="0"/>
              <a:t>workers are </a:t>
            </a:r>
            <a:r>
              <a:rPr lang="en-US" dirty="0" smtClean="0"/>
              <a:t>properly supervised.</a:t>
            </a:r>
            <a:endParaRPr lang="en-US" dirty="0"/>
          </a:p>
          <a:p>
            <a:pPr lvl="1"/>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10</a:t>
            </a:fld>
            <a:endParaRPr lang="en-GB" noProof="0" dirty="0"/>
          </a:p>
        </p:txBody>
      </p:sp>
      <p:sp>
        <p:nvSpPr>
          <p:cNvPr id="5" name="Title 4"/>
          <p:cNvSpPr>
            <a:spLocks noGrp="1"/>
          </p:cNvSpPr>
          <p:nvPr>
            <p:ph type="title"/>
          </p:nvPr>
        </p:nvSpPr>
        <p:spPr/>
        <p:txBody>
          <a:bodyPr/>
          <a:lstStyle/>
          <a:p>
            <a:r>
              <a:rPr lang="en-US" dirty="0" smtClean="0"/>
              <a:t>Expanded obligations of employers</a:t>
            </a:r>
            <a:endParaRPr lang="en-US" dirty="0"/>
          </a:p>
        </p:txBody>
      </p:sp>
    </p:spTree>
    <p:extLst>
      <p:ext uri="{BB962C8B-B14F-4D97-AF65-F5344CB8AC3E}">
        <p14:creationId xmlns:p14="http://schemas.microsoft.com/office/powerpoint/2010/main" val="1486894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1"/>
            <a:r>
              <a:rPr lang="en-US" dirty="0"/>
              <a:t>Consult and cooperate with the joint </a:t>
            </a:r>
            <a:r>
              <a:rPr lang="en-US" dirty="0" smtClean="0"/>
              <a:t>work site </a:t>
            </a:r>
            <a:r>
              <a:rPr lang="en-US" dirty="0"/>
              <a:t>health and safety committee </a:t>
            </a:r>
            <a:r>
              <a:rPr lang="en-US" dirty="0" smtClean="0"/>
              <a:t>(“JWSHSC”) or health and safety representative (“HSR”).</a:t>
            </a:r>
            <a:endParaRPr lang="en-US" dirty="0"/>
          </a:p>
          <a:p>
            <a:pPr lvl="1"/>
            <a:r>
              <a:rPr lang="en-US" dirty="0"/>
              <a:t>Ensure that health and safety concerns raised are resolved in a timely manner.</a:t>
            </a:r>
          </a:p>
          <a:p>
            <a:pPr lvl="1"/>
            <a:r>
              <a:rPr lang="en-US" dirty="0"/>
              <a:t>Advise the prime contractor of all the supervisors’ names.</a:t>
            </a:r>
          </a:p>
          <a:p>
            <a:pPr lvl="1"/>
            <a:r>
              <a:rPr lang="en-US" dirty="0"/>
              <a:t>Ensure workers are adequately trained.</a:t>
            </a:r>
          </a:p>
          <a:p>
            <a:pPr lvl="1"/>
            <a:r>
              <a:rPr lang="en-US" dirty="0"/>
              <a:t>Cooperate with anyone exercising a duty under the legislation.</a:t>
            </a:r>
          </a:p>
          <a:p>
            <a:pPr lvl="1"/>
            <a:r>
              <a:rPr lang="en-US" dirty="0"/>
              <a:t>Comply with the legislation.</a:t>
            </a:r>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11</a:t>
            </a:fld>
            <a:endParaRPr lang="en-GB" noProof="0" dirty="0"/>
          </a:p>
        </p:txBody>
      </p:sp>
      <p:sp>
        <p:nvSpPr>
          <p:cNvPr id="5" name="Title 4"/>
          <p:cNvSpPr>
            <a:spLocks noGrp="1"/>
          </p:cNvSpPr>
          <p:nvPr>
            <p:ph type="title"/>
          </p:nvPr>
        </p:nvSpPr>
        <p:spPr/>
        <p:txBody>
          <a:bodyPr/>
          <a:lstStyle/>
          <a:p>
            <a:r>
              <a:rPr lang="en-US" dirty="0" smtClean="0"/>
              <a:t>Employers’ obligations (continued)</a:t>
            </a:r>
            <a:endParaRPr lang="en-US" dirty="0"/>
          </a:p>
        </p:txBody>
      </p:sp>
    </p:spTree>
    <p:extLst>
      <p:ext uri="{BB962C8B-B14F-4D97-AF65-F5344CB8AC3E}">
        <p14:creationId xmlns:p14="http://schemas.microsoft.com/office/powerpoint/2010/main" val="1673836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197033"/>
            <a:ext cx="8408987" cy="4975167"/>
          </a:xfrm>
        </p:spPr>
        <p:txBody>
          <a:bodyPr/>
          <a:lstStyle/>
          <a:p>
            <a:r>
              <a:rPr lang="en-US" dirty="0" smtClean="0"/>
              <a:t>Supervisors is a new category under the OHSA</a:t>
            </a:r>
          </a:p>
          <a:p>
            <a:r>
              <a:rPr lang="en-US" dirty="0" smtClean="0"/>
              <a:t>Under the new OHSA, supervisors are obligated to:</a:t>
            </a:r>
            <a:endParaRPr lang="en-US" dirty="0"/>
          </a:p>
          <a:p>
            <a:pPr lvl="1"/>
            <a:r>
              <a:rPr lang="en-US" dirty="0" smtClean="0"/>
              <a:t>Ensure </a:t>
            </a:r>
            <a:r>
              <a:rPr lang="en-US" dirty="0"/>
              <a:t>the s</a:t>
            </a:r>
            <a:r>
              <a:rPr lang="en-US" dirty="0" smtClean="0"/>
              <a:t>upervisor is </a:t>
            </a:r>
            <a:r>
              <a:rPr lang="en-US" dirty="0"/>
              <a:t>competent to </a:t>
            </a:r>
            <a:r>
              <a:rPr lang="en-US" dirty="0" smtClean="0"/>
              <a:t>supervise workers under his/her supervision.</a:t>
            </a:r>
            <a:endParaRPr lang="en-US" dirty="0"/>
          </a:p>
          <a:p>
            <a:pPr lvl="1"/>
            <a:r>
              <a:rPr lang="en-US" dirty="0" smtClean="0"/>
              <a:t>Take all necessary precautions to protect the </a:t>
            </a:r>
            <a:r>
              <a:rPr lang="en-US" dirty="0"/>
              <a:t>health and safety of workers under </a:t>
            </a:r>
            <a:r>
              <a:rPr lang="en-US" dirty="0" smtClean="0"/>
              <a:t>their supervision.</a:t>
            </a:r>
            <a:endParaRPr lang="en-US" dirty="0"/>
          </a:p>
          <a:p>
            <a:pPr lvl="1"/>
            <a:r>
              <a:rPr lang="en-US" dirty="0" smtClean="0"/>
              <a:t>Ensure workers under their supervision comply with the legislation.</a:t>
            </a:r>
            <a:endParaRPr lang="en-US" dirty="0"/>
          </a:p>
          <a:p>
            <a:pPr lvl="1"/>
            <a:r>
              <a:rPr lang="en-US" dirty="0" smtClean="0"/>
              <a:t>Ensure workers </a:t>
            </a:r>
            <a:r>
              <a:rPr lang="en-US" dirty="0"/>
              <a:t>under </a:t>
            </a:r>
            <a:r>
              <a:rPr lang="en-US" dirty="0" smtClean="0"/>
              <a:t>their supervision </a:t>
            </a:r>
            <a:r>
              <a:rPr lang="en-US" dirty="0"/>
              <a:t>use </a:t>
            </a:r>
            <a:r>
              <a:rPr lang="en-US" dirty="0" smtClean="0"/>
              <a:t>hazard controls and PPE.</a:t>
            </a:r>
            <a:endParaRPr lang="en-US" dirty="0"/>
          </a:p>
          <a:p>
            <a:pPr lvl="1"/>
            <a:r>
              <a:rPr lang="en-US" dirty="0" smtClean="0"/>
              <a:t>Ensure </a:t>
            </a:r>
            <a:r>
              <a:rPr lang="en-US" dirty="0"/>
              <a:t>none </a:t>
            </a:r>
            <a:r>
              <a:rPr lang="en-US" dirty="0" smtClean="0"/>
              <a:t>of the workers under their supervision </a:t>
            </a:r>
            <a:r>
              <a:rPr lang="en-US" dirty="0"/>
              <a:t>are subjected to or participate in harassment or violence at the </a:t>
            </a:r>
            <a:r>
              <a:rPr lang="en-US" dirty="0" smtClean="0"/>
              <a:t>work site.</a:t>
            </a:r>
            <a:endParaRPr lang="en-US" dirty="0"/>
          </a:p>
          <a:p>
            <a:pPr lvl="1"/>
            <a:r>
              <a:rPr lang="en-US" dirty="0" smtClean="0"/>
              <a:t>Advise workers under their supervision of hazards in the area where the workers are working.</a:t>
            </a:r>
            <a:endParaRPr lang="en-US" dirty="0"/>
          </a:p>
          <a:p>
            <a:pPr lvl="1"/>
            <a:r>
              <a:rPr lang="en-US" dirty="0" smtClean="0"/>
              <a:t>Report </a:t>
            </a:r>
            <a:r>
              <a:rPr lang="en-US" dirty="0"/>
              <a:t>safety concerns to the </a:t>
            </a:r>
            <a:r>
              <a:rPr lang="en-US" dirty="0" smtClean="0"/>
              <a:t>employer.</a:t>
            </a:r>
          </a:p>
          <a:p>
            <a:pPr lvl="1"/>
            <a:r>
              <a:rPr lang="en-US" dirty="0"/>
              <a:t>Cooperate with anyone exercising a duty under the legislation.</a:t>
            </a:r>
          </a:p>
          <a:p>
            <a:pPr lvl="1"/>
            <a:r>
              <a:rPr lang="en-US" dirty="0"/>
              <a:t>Comply with the legislation.</a:t>
            </a:r>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12</a:t>
            </a:fld>
            <a:endParaRPr lang="en-GB" noProof="0" dirty="0"/>
          </a:p>
        </p:txBody>
      </p:sp>
      <p:sp>
        <p:nvSpPr>
          <p:cNvPr id="5" name="Title 4"/>
          <p:cNvSpPr>
            <a:spLocks noGrp="1"/>
          </p:cNvSpPr>
          <p:nvPr>
            <p:ph type="title"/>
          </p:nvPr>
        </p:nvSpPr>
        <p:spPr/>
        <p:txBody>
          <a:bodyPr/>
          <a:lstStyle/>
          <a:p>
            <a:r>
              <a:rPr lang="en-US" dirty="0" smtClean="0"/>
              <a:t>New obligations of supervisors</a:t>
            </a:r>
            <a:endParaRPr lang="en-US" dirty="0"/>
          </a:p>
        </p:txBody>
      </p:sp>
    </p:spTree>
    <p:extLst>
      <p:ext uri="{BB962C8B-B14F-4D97-AF65-F5344CB8AC3E}">
        <p14:creationId xmlns:p14="http://schemas.microsoft.com/office/powerpoint/2010/main" val="3585519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163782"/>
            <a:ext cx="8408987" cy="5008418"/>
          </a:xfrm>
        </p:spPr>
        <p:txBody>
          <a:bodyPr/>
          <a:lstStyle/>
          <a:p>
            <a:r>
              <a:rPr lang="en-US" dirty="0" smtClean="0"/>
              <a:t>Under </a:t>
            </a:r>
            <a:r>
              <a:rPr lang="en-US" dirty="0"/>
              <a:t>the new OHSA, </a:t>
            </a:r>
            <a:r>
              <a:rPr lang="en-US" dirty="0" smtClean="0"/>
              <a:t>workers </a:t>
            </a:r>
            <a:r>
              <a:rPr lang="en-US" dirty="0"/>
              <a:t>are obligated to:</a:t>
            </a:r>
          </a:p>
          <a:p>
            <a:pPr lvl="1"/>
            <a:r>
              <a:rPr lang="en-US" dirty="0" smtClean="0"/>
              <a:t>Protect the health and safety of the worker and other persons at or in the vicinity of the work site while the worker is working.</a:t>
            </a:r>
          </a:p>
          <a:p>
            <a:pPr lvl="1"/>
            <a:r>
              <a:rPr lang="en-US" dirty="0" smtClean="0"/>
              <a:t>Cooperate with the workers’ supervisor or employer or anyone else to protect health and safety.</a:t>
            </a:r>
          </a:p>
          <a:p>
            <a:pPr lvl="1"/>
            <a:r>
              <a:rPr lang="en-US" dirty="0" smtClean="0"/>
              <a:t>Use all devices and PPE required.</a:t>
            </a:r>
          </a:p>
          <a:p>
            <a:pPr lvl="1"/>
            <a:r>
              <a:rPr lang="en-US" dirty="0" smtClean="0"/>
              <a:t>Refrain from causing or participating in harassment or violence.</a:t>
            </a:r>
          </a:p>
          <a:p>
            <a:pPr lvl="1"/>
            <a:r>
              <a:rPr lang="en-US" dirty="0" smtClean="0"/>
              <a:t>Report safety concerns to the employer or supervisor.</a:t>
            </a:r>
          </a:p>
          <a:p>
            <a:pPr lvl="1"/>
            <a:r>
              <a:rPr lang="en-US" dirty="0"/>
              <a:t>Cooperate with anyone exercising a duty under the legislation.</a:t>
            </a:r>
          </a:p>
          <a:p>
            <a:pPr lvl="1"/>
            <a:r>
              <a:rPr lang="en-US" dirty="0"/>
              <a:t>Comply with the legislation.</a:t>
            </a:r>
          </a:p>
          <a:p>
            <a:pPr lvl="1"/>
            <a:endParaRPr lang="en-US" dirty="0" smtClean="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13</a:t>
            </a:fld>
            <a:endParaRPr lang="en-GB" noProof="0" dirty="0"/>
          </a:p>
        </p:txBody>
      </p:sp>
      <p:sp>
        <p:nvSpPr>
          <p:cNvPr id="5" name="Title 4"/>
          <p:cNvSpPr>
            <a:spLocks noGrp="1"/>
          </p:cNvSpPr>
          <p:nvPr>
            <p:ph type="title"/>
          </p:nvPr>
        </p:nvSpPr>
        <p:spPr/>
        <p:txBody>
          <a:bodyPr/>
          <a:lstStyle/>
          <a:p>
            <a:r>
              <a:rPr lang="en-US" dirty="0" smtClean="0"/>
              <a:t>Expanded obligations of workers</a:t>
            </a:r>
            <a:endParaRPr lang="en-US" dirty="0"/>
          </a:p>
        </p:txBody>
      </p:sp>
    </p:spTree>
    <p:extLst>
      <p:ext uri="{BB962C8B-B14F-4D97-AF65-F5344CB8AC3E}">
        <p14:creationId xmlns:p14="http://schemas.microsoft.com/office/powerpoint/2010/main" val="3887235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138844"/>
            <a:ext cx="8408987" cy="5033356"/>
          </a:xfrm>
        </p:spPr>
        <p:txBody>
          <a:bodyPr/>
          <a:lstStyle/>
          <a:p>
            <a:r>
              <a:rPr lang="en-US" dirty="0"/>
              <a:t>Under the new OHSA, </a:t>
            </a:r>
            <a:r>
              <a:rPr lang="en-US" dirty="0" smtClean="0"/>
              <a:t>suppliers </a:t>
            </a:r>
            <a:r>
              <a:rPr lang="en-US" dirty="0"/>
              <a:t>are obligated </a:t>
            </a:r>
            <a:r>
              <a:rPr lang="en-US" dirty="0" smtClean="0"/>
              <a:t>to:</a:t>
            </a:r>
          </a:p>
          <a:p>
            <a:pPr lvl="1"/>
            <a:r>
              <a:rPr lang="en-US" dirty="0" smtClean="0"/>
              <a:t>Ensure that the equipment they supply is in safe operating condition.</a:t>
            </a:r>
          </a:p>
          <a:p>
            <a:pPr lvl="1"/>
            <a:r>
              <a:rPr lang="en-US" dirty="0" smtClean="0"/>
              <a:t>Ensure that any harmful substance they supply is safe to use.</a:t>
            </a:r>
          </a:p>
          <a:p>
            <a:pPr lvl="1"/>
            <a:r>
              <a:rPr lang="en-US" dirty="0" smtClean="0"/>
              <a:t>If responsible to maintain equipment, ensure that the equipment is safely maintained, in accordance with the manufacturer’s specifications and the legislation.</a:t>
            </a:r>
          </a:p>
          <a:p>
            <a:pPr lvl="1"/>
            <a:r>
              <a:rPr lang="en-US" dirty="0" smtClean="0"/>
              <a:t>Provide a notice to all employers, purchasers or lessees supplied with equipment when they become aware that that equipment does not comply with a prescribed standard under the legislation.</a:t>
            </a:r>
          </a:p>
          <a:p>
            <a:pPr lvl="1"/>
            <a:r>
              <a:rPr lang="en-US" dirty="0"/>
              <a:t>Provide a notice to all </a:t>
            </a:r>
            <a:r>
              <a:rPr lang="en-US" dirty="0" smtClean="0"/>
              <a:t>employers supplied with a harmful substance when they become </a:t>
            </a:r>
            <a:r>
              <a:rPr lang="en-US" dirty="0"/>
              <a:t>aware that the </a:t>
            </a:r>
            <a:r>
              <a:rPr lang="en-US" dirty="0" smtClean="0"/>
              <a:t>harmful substance does </a:t>
            </a:r>
            <a:r>
              <a:rPr lang="en-US" dirty="0"/>
              <a:t>not comply with a prescribed standard under the legislation</a:t>
            </a:r>
            <a:r>
              <a:rPr lang="en-US" dirty="0" smtClean="0"/>
              <a:t>.</a:t>
            </a:r>
          </a:p>
          <a:p>
            <a:pPr lvl="1"/>
            <a:r>
              <a:rPr lang="en-US" dirty="0"/>
              <a:t>Cooperate with anyone exercising a duty under the legislation.</a:t>
            </a:r>
          </a:p>
          <a:p>
            <a:pPr lvl="1"/>
            <a:r>
              <a:rPr lang="en-US" dirty="0"/>
              <a:t>Comply with the legislation.</a:t>
            </a:r>
          </a:p>
          <a:p>
            <a:pPr lvl="1"/>
            <a:endParaRPr lang="en-US" dirty="0"/>
          </a:p>
          <a:p>
            <a:pPr lvl="1"/>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14</a:t>
            </a:fld>
            <a:endParaRPr lang="en-GB" noProof="0" dirty="0"/>
          </a:p>
        </p:txBody>
      </p:sp>
      <p:sp>
        <p:nvSpPr>
          <p:cNvPr id="5" name="Title 4"/>
          <p:cNvSpPr>
            <a:spLocks noGrp="1"/>
          </p:cNvSpPr>
          <p:nvPr>
            <p:ph type="title"/>
          </p:nvPr>
        </p:nvSpPr>
        <p:spPr/>
        <p:txBody>
          <a:bodyPr/>
          <a:lstStyle/>
          <a:p>
            <a:r>
              <a:rPr lang="en-US" dirty="0" smtClean="0"/>
              <a:t>Expanded obligations of suppliers</a:t>
            </a:r>
            <a:endParaRPr lang="en-US" dirty="0"/>
          </a:p>
        </p:txBody>
      </p:sp>
    </p:spTree>
    <p:extLst>
      <p:ext uri="{BB962C8B-B14F-4D97-AF65-F5344CB8AC3E}">
        <p14:creationId xmlns:p14="http://schemas.microsoft.com/office/powerpoint/2010/main" val="3107311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Service providers is a new category under the OHSA</a:t>
            </a:r>
          </a:p>
          <a:p>
            <a:r>
              <a:rPr lang="en-US" dirty="0" smtClean="0"/>
              <a:t>Under </a:t>
            </a:r>
            <a:r>
              <a:rPr lang="en-US" dirty="0"/>
              <a:t>the new OHSA, </a:t>
            </a:r>
            <a:r>
              <a:rPr lang="en-US" dirty="0" smtClean="0"/>
              <a:t>service providers </a:t>
            </a:r>
            <a:r>
              <a:rPr lang="en-US" dirty="0"/>
              <a:t>are obligated to</a:t>
            </a:r>
            <a:r>
              <a:rPr lang="en-US" dirty="0" smtClean="0"/>
              <a:t>:</a:t>
            </a:r>
          </a:p>
          <a:p>
            <a:pPr lvl="1"/>
            <a:r>
              <a:rPr lang="en-US" dirty="0" smtClean="0"/>
              <a:t>Ensure that any service provided to a person to meet an obligation in the legislation will enable the person to comply with the legislation.</a:t>
            </a:r>
          </a:p>
          <a:p>
            <a:pPr lvl="1"/>
            <a:r>
              <a:rPr lang="en-US" dirty="0" smtClean="0"/>
              <a:t>Ensure that all services provided comply with the legislation.</a:t>
            </a:r>
          </a:p>
          <a:p>
            <a:pPr lvl="1"/>
            <a:r>
              <a:rPr lang="en-US" dirty="0" smtClean="0"/>
              <a:t>Ensure that services provided to meet an obligation in the legislation are completed by competent workers.</a:t>
            </a:r>
          </a:p>
          <a:p>
            <a:pPr lvl="1"/>
            <a:r>
              <a:rPr lang="en-US" dirty="0" smtClean="0"/>
              <a:t>Ensure that no person at or near a work site is endangered as a result of the service provider’s activity.</a:t>
            </a:r>
          </a:p>
          <a:p>
            <a:pPr lvl="1"/>
            <a:r>
              <a:rPr lang="en-US" dirty="0"/>
              <a:t>Cooperate with anyone exercising a duty under the legislation.</a:t>
            </a:r>
          </a:p>
          <a:p>
            <a:pPr lvl="1"/>
            <a:r>
              <a:rPr lang="en-US" dirty="0"/>
              <a:t>Comply with the legislation.</a:t>
            </a:r>
          </a:p>
          <a:p>
            <a:pPr lvl="1"/>
            <a:endParaRPr lang="en-US"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15</a:t>
            </a:fld>
            <a:endParaRPr lang="en-GB" noProof="0" dirty="0"/>
          </a:p>
        </p:txBody>
      </p:sp>
      <p:sp>
        <p:nvSpPr>
          <p:cNvPr id="5" name="Title 4"/>
          <p:cNvSpPr>
            <a:spLocks noGrp="1"/>
          </p:cNvSpPr>
          <p:nvPr>
            <p:ph type="title"/>
          </p:nvPr>
        </p:nvSpPr>
        <p:spPr/>
        <p:txBody>
          <a:bodyPr/>
          <a:lstStyle/>
          <a:p>
            <a:r>
              <a:rPr lang="en-US" dirty="0" smtClean="0"/>
              <a:t>New obligations of service providers</a:t>
            </a:r>
            <a:endParaRPr lang="en-US" dirty="0"/>
          </a:p>
        </p:txBody>
      </p:sp>
    </p:spTree>
    <p:extLst>
      <p:ext uri="{BB962C8B-B14F-4D97-AF65-F5344CB8AC3E}">
        <p14:creationId xmlns:p14="http://schemas.microsoft.com/office/powerpoint/2010/main" val="1432483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Under the existing OHSA, owners did not have any stated obligations other than what they may assume if they are the prime contractor.</a:t>
            </a:r>
          </a:p>
          <a:p>
            <a:r>
              <a:rPr lang="en-US" dirty="0" smtClean="0"/>
              <a:t>Under </a:t>
            </a:r>
            <a:r>
              <a:rPr lang="en-US" dirty="0"/>
              <a:t>the new OHSA, </a:t>
            </a:r>
            <a:r>
              <a:rPr lang="en-US" dirty="0" smtClean="0"/>
              <a:t>owners are obligated to:</a:t>
            </a:r>
          </a:p>
          <a:p>
            <a:pPr lvl="1"/>
            <a:r>
              <a:rPr lang="en-US" dirty="0" smtClean="0"/>
              <a:t>Ensure that the land, infrastructure and any building or premises on their land is provided and maintained in a manner that does not endanger the health and safety of anyone.</a:t>
            </a:r>
          </a:p>
          <a:p>
            <a:pPr lvl="1"/>
            <a:r>
              <a:rPr lang="en-US" dirty="0" smtClean="0"/>
              <a:t>Cooperate with anyone exercising a duty under the legislation.</a:t>
            </a:r>
          </a:p>
          <a:p>
            <a:pPr lvl="1"/>
            <a:r>
              <a:rPr lang="en-US" dirty="0" smtClean="0"/>
              <a:t>Comply </a:t>
            </a:r>
            <a:r>
              <a:rPr lang="en-US" dirty="0"/>
              <a:t>with the legislation.</a:t>
            </a:r>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16</a:t>
            </a:fld>
            <a:endParaRPr lang="en-GB" noProof="0" dirty="0"/>
          </a:p>
        </p:txBody>
      </p:sp>
      <p:sp>
        <p:nvSpPr>
          <p:cNvPr id="5" name="Title 4"/>
          <p:cNvSpPr>
            <a:spLocks noGrp="1"/>
          </p:cNvSpPr>
          <p:nvPr>
            <p:ph type="title"/>
          </p:nvPr>
        </p:nvSpPr>
        <p:spPr/>
        <p:txBody>
          <a:bodyPr/>
          <a:lstStyle/>
          <a:p>
            <a:r>
              <a:rPr lang="en-US" dirty="0" smtClean="0"/>
              <a:t>New obligations of owners</a:t>
            </a:r>
            <a:endParaRPr lang="en-US" dirty="0"/>
          </a:p>
        </p:txBody>
      </p:sp>
    </p:spTree>
    <p:extLst>
      <p:ext uri="{BB962C8B-B14F-4D97-AF65-F5344CB8AC3E}">
        <p14:creationId xmlns:p14="http://schemas.microsoft.com/office/powerpoint/2010/main" val="3673664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Under the new OHSA, </a:t>
            </a:r>
            <a:r>
              <a:rPr lang="en-US" dirty="0" smtClean="0"/>
              <a:t>contractors are </a:t>
            </a:r>
            <a:r>
              <a:rPr lang="en-US" dirty="0"/>
              <a:t>obligated to:</a:t>
            </a:r>
          </a:p>
          <a:p>
            <a:pPr lvl="1"/>
            <a:r>
              <a:rPr lang="en-US" dirty="0" smtClean="0"/>
              <a:t>Ensure that every work site where an employer, employer’s worker or self-employed person works, </a:t>
            </a:r>
            <a:r>
              <a:rPr lang="en-US" dirty="0"/>
              <a:t>and every work process or </a:t>
            </a:r>
            <a:r>
              <a:rPr lang="en-US" dirty="0" smtClean="0"/>
              <a:t>procedure performed, pursuant to a contract with the contractor, that is under the contractor’s control does not create a risk to the health and safety of anyone.</a:t>
            </a:r>
          </a:p>
          <a:p>
            <a:pPr lvl="1"/>
            <a:r>
              <a:rPr lang="en-US" dirty="0" smtClean="0"/>
              <a:t>If applicable, advise a prime contractor of the name of every employer or self-employed person with whom the contractor directs work activities.</a:t>
            </a:r>
          </a:p>
          <a:p>
            <a:pPr lvl="1"/>
            <a:r>
              <a:rPr lang="en-US" dirty="0" smtClean="0"/>
              <a:t>Cooperate </a:t>
            </a:r>
            <a:r>
              <a:rPr lang="en-US" dirty="0"/>
              <a:t>with anyone exercising a duty under the legislation.</a:t>
            </a:r>
          </a:p>
          <a:p>
            <a:pPr lvl="1"/>
            <a:r>
              <a:rPr lang="en-US" dirty="0"/>
              <a:t>Comply with the legislation.</a:t>
            </a:r>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17</a:t>
            </a:fld>
            <a:endParaRPr lang="en-GB" noProof="0" dirty="0"/>
          </a:p>
        </p:txBody>
      </p:sp>
      <p:sp>
        <p:nvSpPr>
          <p:cNvPr id="5" name="Title 4"/>
          <p:cNvSpPr>
            <a:spLocks noGrp="1"/>
          </p:cNvSpPr>
          <p:nvPr>
            <p:ph type="title"/>
          </p:nvPr>
        </p:nvSpPr>
        <p:spPr/>
        <p:txBody>
          <a:bodyPr/>
          <a:lstStyle/>
          <a:p>
            <a:r>
              <a:rPr lang="en-US" dirty="0" smtClean="0"/>
              <a:t>Expanded obligations of contractors</a:t>
            </a:r>
            <a:endParaRPr lang="en-US" dirty="0"/>
          </a:p>
        </p:txBody>
      </p:sp>
    </p:spTree>
    <p:extLst>
      <p:ext uri="{BB962C8B-B14F-4D97-AF65-F5344CB8AC3E}">
        <p14:creationId xmlns:p14="http://schemas.microsoft.com/office/powerpoint/2010/main" val="822478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145512"/>
            <a:ext cx="8408987" cy="5026688"/>
          </a:xfrm>
        </p:spPr>
        <p:txBody>
          <a:bodyPr/>
          <a:lstStyle/>
          <a:p>
            <a:r>
              <a:rPr lang="en-US" dirty="0"/>
              <a:t>Under the new OHSA, </a:t>
            </a:r>
            <a:r>
              <a:rPr lang="en-US" dirty="0" smtClean="0"/>
              <a:t>prime contractors are </a:t>
            </a:r>
            <a:r>
              <a:rPr lang="en-US" dirty="0"/>
              <a:t>obligated to:</a:t>
            </a:r>
          </a:p>
          <a:p>
            <a:pPr lvl="1"/>
            <a:r>
              <a:rPr lang="en-US" dirty="0" smtClean="0"/>
              <a:t>Establish a system or process that will ensure compliance with the legislation.</a:t>
            </a:r>
          </a:p>
          <a:p>
            <a:pPr lvl="1"/>
            <a:r>
              <a:rPr lang="en-US" dirty="0" smtClean="0"/>
              <a:t>Coordinate, organize and oversee the performance of all work at the work site to ensure no one is exposed to hazards arising out of the work site activities.</a:t>
            </a:r>
          </a:p>
          <a:p>
            <a:pPr lvl="1"/>
            <a:r>
              <a:rPr lang="en-US" dirty="0" smtClean="0"/>
              <a:t>Conduct their own activities so as to ensure no one is exposed to hazards arising out of the work site activities.</a:t>
            </a:r>
          </a:p>
          <a:p>
            <a:pPr lvl="1"/>
            <a:r>
              <a:rPr lang="en-US" dirty="0" smtClean="0"/>
              <a:t>Consult and cooperate with the JWSHSC or HSR.</a:t>
            </a:r>
          </a:p>
          <a:p>
            <a:pPr lvl="1"/>
            <a:r>
              <a:rPr lang="en-US" dirty="0" smtClean="0"/>
              <a:t>Coordinate the health and safety programs of employers and self-employed </a:t>
            </a:r>
            <a:r>
              <a:rPr lang="en-US" dirty="0" smtClean="0"/>
              <a:t>persons </a:t>
            </a:r>
            <a:r>
              <a:rPr lang="en-US" dirty="0" smtClean="0"/>
              <a:t>on the work site if 2 or more on the work site have a health and safety program.</a:t>
            </a:r>
          </a:p>
          <a:p>
            <a:pPr lvl="1"/>
            <a:r>
              <a:rPr lang="en-US" dirty="0" smtClean="0"/>
              <a:t>Cooperate </a:t>
            </a:r>
            <a:r>
              <a:rPr lang="en-US" dirty="0"/>
              <a:t>with anyone exercising a duty under the legislation.</a:t>
            </a:r>
          </a:p>
          <a:p>
            <a:pPr lvl="1"/>
            <a:r>
              <a:rPr lang="en-US" dirty="0"/>
              <a:t>Comply with the legislation</a:t>
            </a:r>
            <a:r>
              <a:rPr lang="en-US" dirty="0" smtClean="0"/>
              <a:t>.</a:t>
            </a:r>
          </a:p>
          <a:p>
            <a:pPr lvl="1"/>
            <a:r>
              <a:rPr lang="en-US" dirty="0" smtClean="0"/>
              <a:t>If the legislation imposes a duty on an employer with respect to equipment, work site infrastructure or an excavation and that is done by or on behalf of the prime contractor, the prime contractor must comply as if the duty was directly imposed.</a:t>
            </a:r>
            <a:endParaRPr lang="en-US"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18</a:t>
            </a:fld>
            <a:endParaRPr lang="en-GB" noProof="0" dirty="0"/>
          </a:p>
        </p:txBody>
      </p:sp>
      <p:sp>
        <p:nvSpPr>
          <p:cNvPr id="5" name="Title 4"/>
          <p:cNvSpPr>
            <a:spLocks noGrp="1"/>
          </p:cNvSpPr>
          <p:nvPr>
            <p:ph type="title"/>
          </p:nvPr>
        </p:nvSpPr>
        <p:spPr/>
        <p:txBody>
          <a:bodyPr/>
          <a:lstStyle/>
          <a:p>
            <a:r>
              <a:rPr lang="en-US" dirty="0" smtClean="0"/>
              <a:t>Expanded obligations of prime contractors</a:t>
            </a:r>
            <a:endParaRPr lang="en-US" dirty="0"/>
          </a:p>
        </p:txBody>
      </p:sp>
    </p:spTree>
    <p:extLst>
      <p:ext uri="{BB962C8B-B14F-4D97-AF65-F5344CB8AC3E}">
        <p14:creationId xmlns:p14="http://schemas.microsoft.com/office/powerpoint/2010/main" val="1768787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Self-employed persons is a new category under the OHSA</a:t>
            </a:r>
          </a:p>
          <a:p>
            <a:r>
              <a:rPr lang="en-US" dirty="0" smtClean="0"/>
              <a:t>Under </a:t>
            </a:r>
            <a:r>
              <a:rPr lang="en-US" dirty="0"/>
              <a:t>the new OHSA, </a:t>
            </a:r>
            <a:r>
              <a:rPr lang="en-US" dirty="0" smtClean="0"/>
              <a:t>self-employed persons </a:t>
            </a:r>
            <a:r>
              <a:rPr lang="en-US" dirty="0"/>
              <a:t>are obligated to:</a:t>
            </a:r>
          </a:p>
          <a:p>
            <a:pPr lvl="1"/>
            <a:r>
              <a:rPr lang="en-US" dirty="0" smtClean="0"/>
              <a:t>Conduct their work to ensure neither they, nor anyone else is exposed to hazards from activities at the work site.</a:t>
            </a:r>
          </a:p>
          <a:p>
            <a:pPr lvl="1"/>
            <a:r>
              <a:rPr lang="en-US" dirty="0" smtClean="0"/>
              <a:t>If applicable, advise the prime contractor that they are working on the project.</a:t>
            </a:r>
          </a:p>
          <a:p>
            <a:pPr lvl="1"/>
            <a:r>
              <a:rPr lang="en-US" dirty="0" smtClean="0"/>
              <a:t>If the legislation imposes a duty on an employer or worker, comply with that duty as if directly imposed.</a:t>
            </a:r>
          </a:p>
          <a:p>
            <a:pPr lvl="1"/>
            <a:r>
              <a:rPr lang="en-US" dirty="0" smtClean="0"/>
              <a:t>Report safety concerns to all affected employers and self-employed persons at the work site.</a:t>
            </a:r>
          </a:p>
          <a:p>
            <a:pPr lvl="1"/>
            <a:r>
              <a:rPr lang="en-US" dirty="0" smtClean="0"/>
              <a:t>Cooperate </a:t>
            </a:r>
            <a:r>
              <a:rPr lang="en-US" dirty="0"/>
              <a:t>with anyone exercising a duty under the legislation.</a:t>
            </a:r>
          </a:p>
          <a:p>
            <a:pPr lvl="1"/>
            <a:r>
              <a:rPr lang="en-US" dirty="0"/>
              <a:t>Comply with the legislation.</a:t>
            </a:r>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19</a:t>
            </a:fld>
            <a:endParaRPr lang="en-GB" noProof="0" dirty="0"/>
          </a:p>
        </p:txBody>
      </p:sp>
      <p:sp>
        <p:nvSpPr>
          <p:cNvPr id="5" name="Title 4"/>
          <p:cNvSpPr>
            <a:spLocks noGrp="1"/>
          </p:cNvSpPr>
          <p:nvPr>
            <p:ph type="title"/>
          </p:nvPr>
        </p:nvSpPr>
        <p:spPr/>
        <p:txBody>
          <a:bodyPr/>
          <a:lstStyle/>
          <a:p>
            <a:r>
              <a:rPr lang="en-US" dirty="0" smtClean="0"/>
              <a:t>New obligations of self-employed persons</a:t>
            </a:r>
            <a:endParaRPr lang="en-US" dirty="0"/>
          </a:p>
        </p:txBody>
      </p:sp>
    </p:spTree>
    <p:extLst>
      <p:ext uri="{BB962C8B-B14F-4D97-AF65-F5344CB8AC3E}">
        <p14:creationId xmlns:p14="http://schemas.microsoft.com/office/powerpoint/2010/main" val="209705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p:txBody>
          <a:bodyPr/>
          <a:lstStyle/>
          <a:p>
            <a:fld id="{D34DACC3-9742-4940-92E6-4CAB853A3218}" type="slidenum">
              <a:rPr lang="en-GB" noProof="0" smtClean="0">
                <a:solidFill>
                  <a:schemeClr val="tx1"/>
                </a:solidFill>
              </a:rPr>
              <a:pPr/>
              <a:t>2</a:t>
            </a:fld>
            <a:endParaRPr lang="en-GB" noProof="0" dirty="0">
              <a:solidFill>
                <a:schemeClr val="tx1"/>
              </a:solidFill>
            </a:endParaRPr>
          </a:p>
        </p:txBody>
      </p:sp>
      <p:sp>
        <p:nvSpPr>
          <p:cNvPr id="45" name="Text Placeholder 44"/>
          <p:cNvSpPr>
            <a:spLocks noGrp="1"/>
          </p:cNvSpPr>
          <p:nvPr>
            <p:ph type="body" sz="quarter" idx="14"/>
          </p:nvPr>
        </p:nvSpPr>
        <p:spPr/>
        <p:txBody>
          <a:bodyPr/>
          <a:lstStyle/>
          <a:p>
            <a:r>
              <a:rPr lang="en-GB" dirty="0"/>
              <a:t>Cristina Wendel</a:t>
            </a:r>
          </a:p>
          <a:p>
            <a:pPr lvl="1"/>
            <a:r>
              <a:rPr lang="en-GB" dirty="0"/>
              <a:t>Partner</a:t>
            </a:r>
            <a:br>
              <a:rPr lang="en-GB" dirty="0"/>
            </a:br>
            <a:r>
              <a:rPr lang="en-GB" dirty="0"/>
              <a:t>D + 1 780 423 7353</a:t>
            </a:r>
          </a:p>
          <a:p>
            <a:pPr lvl="1"/>
            <a:r>
              <a:rPr lang="en-GB" dirty="0">
                <a:hlinkClick r:id="rId3"/>
              </a:rPr>
              <a:t>cristina.wendel@dentons.com</a:t>
            </a:r>
            <a:r>
              <a:rPr lang="en-GB" dirty="0"/>
              <a:t> </a:t>
            </a:r>
          </a:p>
          <a:p>
            <a:pPr lvl="1"/>
            <a:endParaRPr lang="en-GB" dirty="0" smtClean="0"/>
          </a:p>
        </p:txBody>
      </p:sp>
      <p:sp>
        <p:nvSpPr>
          <p:cNvPr id="8" name="Text Placeholder 7"/>
          <p:cNvSpPr>
            <a:spLocks noGrp="1"/>
          </p:cNvSpPr>
          <p:nvPr>
            <p:ph type="body" sz="quarter" idx="21"/>
          </p:nvPr>
        </p:nvSpPr>
        <p:spPr/>
        <p:txBody>
          <a:bodyPr/>
          <a:lstStyle/>
          <a:p>
            <a:r>
              <a:rPr lang="en-US" b="1" dirty="0" smtClean="0"/>
              <a:t>Bio</a:t>
            </a:r>
            <a:endParaRPr lang="en-US" dirty="0" smtClean="0"/>
          </a:p>
          <a:p>
            <a:r>
              <a:rPr lang="en-US" dirty="0" smtClean="0"/>
              <a:t>Cristina </a:t>
            </a:r>
            <a:r>
              <a:rPr lang="en-US" dirty="0"/>
              <a:t>Wendel practices employment and labour law from Dentons’ Edmonton office.</a:t>
            </a:r>
          </a:p>
          <a:p>
            <a:r>
              <a:rPr lang="en-US" dirty="0"/>
              <a:t>Cristina advises and represents employers in all aspects of occupational health and safety matters, including day-to-day compliance, incident response, investigations and defending employers charged with occupational health and safety offences. She also represents federally and provincially regulated, unionized and non-unionized employers in a variety of employment and labour law matters such as wrongful dismissal claims, employment standards disputes, human rights issues, labour arbitrations and labour relations board proceedings.</a:t>
            </a:r>
          </a:p>
          <a:p>
            <a:r>
              <a:rPr lang="en-US" dirty="0"/>
              <a:t>Cristina is a regular presenter at seminars and courses, including Dentons’ Breakfast for the Mind series, on a variety of current occupational health and safety, employment and labour topics. She is also a member of Dentons’ National Diversity and Inclusion Committee.</a:t>
            </a:r>
          </a:p>
        </p:txBody>
      </p:sp>
      <p:sp>
        <p:nvSpPr>
          <p:cNvPr id="17" name="Text Placeholder 16"/>
          <p:cNvSpPr>
            <a:spLocks noGrp="1"/>
          </p:cNvSpPr>
          <p:nvPr>
            <p:ph type="body" sz="quarter" idx="22"/>
          </p:nvPr>
        </p:nvSpPr>
        <p:spPr/>
        <p:txBody>
          <a:bodyPr/>
          <a:lstStyle/>
          <a:p>
            <a:endParaRPr lang="en-CA" dirty="0"/>
          </a:p>
        </p:txBody>
      </p:sp>
      <p:sp>
        <p:nvSpPr>
          <p:cNvPr id="6" name="Title 5"/>
          <p:cNvSpPr>
            <a:spLocks noGrp="1"/>
          </p:cNvSpPr>
          <p:nvPr>
            <p:ph type="title"/>
          </p:nvPr>
        </p:nvSpPr>
        <p:spPr/>
        <p:txBody>
          <a:bodyPr/>
          <a:lstStyle/>
          <a:p>
            <a:r>
              <a:rPr lang="en-GB" dirty="0" smtClean="0"/>
              <a:t>Dentons Speaker</a:t>
            </a:r>
            <a:endParaRPr lang="en-GB" dirty="0"/>
          </a:p>
        </p:txBody>
      </p:sp>
      <p:pic>
        <p:nvPicPr>
          <p:cNvPr id="14" name="Picture 13"/>
          <p:cNvPicPr/>
          <p:nvPr/>
        </p:nvPicPr>
        <p:blipFill>
          <a:blip r:embed="rId4">
            <a:extLst>
              <a:ext uri="{28A0092B-C50C-407E-A947-70E740481C1C}">
                <a14:useLocalDpi xmlns:a14="http://schemas.microsoft.com/office/drawing/2010/main" val="0"/>
              </a:ext>
            </a:extLst>
          </a:blip>
          <a:stretch>
            <a:fillRect/>
          </a:stretch>
        </p:blipFill>
        <p:spPr bwMode="auto">
          <a:xfrm>
            <a:off x="434712" y="1269154"/>
            <a:ext cx="924150" cy="1107755"/>
          </a:xfrm>
          <a:prstGeom prst="rect">
            <a:avLst/>
          </a:prstGeom>
          <a:noFill/>
          <a:ln>
            <a:solidFill>
              <a:srgbClr val="6E2D91"/>
            </a:solidFill>
          </a:ln>
        </p:spPr>
      </p:pic>
    </p:spTree>
    <p:extLst>
      <p:ext uri="{BB962C8B-B14F-4D97-AF65-F5344CB8AC3E}">
        <p14:creationId xmlns:p14="http://schemas.microsoft.com/office/powerpoint/2010/main" val="1744557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Temporary staffing agencies is </a:t>
            </a:r>
            <a:r>
              <a:rPr lang="en-US" dirty="0"/>
              <a:t>a new category under the OHSA</a:t>
            </a:r>
          </a:p>
          <a:p>
            <a:r>
              <a:rPr lang="en-US" dirty="0"/>
              <a:t>Under the new OHSA, </a:t>
            </a:r>
            <a:r>
              <a:rPr lang="en-US" dirty="0" smtClean="0"/>
              <a:t>temporary staffing agencies are </a:t>
            </a:r>
            <a:r>
              <a:rPr lang="en-US" dirty="0"/>
              <a:t>obligated to:</a:t>
            </a:r>
          </a:p>
          <a:p>
            <a:pPr lvl="1"/>
            <a:r>
              <a:rPr lang="en-US" dirty="0" smtClean="0"/>
              <a:t>Ensure that the worker assigned to </a:t>
            </a:r>
            <a:r>
              <a:rPr lang="en-US" dirty="0"/>
              <a:t>another </a:t>
            </a:r>
            <a:r>
              <a:rPr lang="en-US" dirty="0" smtClean="0"/>
              <a:t>employer is suitable to perform the task, is equipped with any necessary PPE and that the employer is capable of ensuring the worker’s health and safety.</a:t>
            </a:r>
          </a:p>
          <a:p>
            <a:pPr lvl="1"/>
            <a:r>
              <a:rPr lang="en-US" dirty="0" smtClean="0"/>
              <a:t>Cooperate </a:t>
            </a:r>
            <a:r>
              <a:rPr lang="en-US" dirty="0"/>
              <a:t>with anyone exercising a duty under the legislation.</a:t>
            </a:r>
          </a:p>
          <a:p>
            <a:pPr lvl="1"/>
            <a:r>
              <a:rPr lang="en-US" dirty="0"/>
              <a:t>Comply with the legislation.</a:t>
            </a:r>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20</a:t>
            </a:fld>
            <a:endParaRPr lang="en-GB" noProof="0" dirty="0"/>
          </a:p>
        </p:txBody>
      </p:sp>
      <p:sp>
        <p:nvSpPr>
          <p:cNvPr id="5" name="Title 4"/>
          <p:cNvSpPr>
            <a:spLocks noGrp="1"/>
          </p:cNvSpPr>
          <p:nvPr>
            <p:ph type="title"/>
          </p:nvPr>
        </p:nvSpPr>
        <p:spPr/>
        <p:txBody>
          <a:bodyPr/>
          <a:lstStyle/>
          <a:p>
            <a:r>
              <a:rPr lang="en-US" dirty="0" smtClean="0"/>
              <a:t>New obligations of temporary staffing agencies</a:t>
            </a:r>
            <a:endParaRPr lang="en-US" dirty="0"/>
          </a:p>
        </p:txBody>
      </p:sp>
    </p:spTree>
    <p:extLst>
      <p:ext uri="{BB962C8B-B14F-4D97-AF65-F5344CB8AC3E}">
        <p14:creationId xmlns:p14="http://schemas.microsoft.com/office/powerpoint/2010/main" val="3918980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235947"/>
            <a:ext cx="8408987" cy="4936253"/>
          </a:xfrm>
        </p:spPr>
        <p:txBody>
          <a:bodyPr/>
          <a:lstStyle/>
          <a:p>
            <a:r>
              <a:rPr lang="en-US" sz="1800" dirty="0" smtClean="0"/>
              <a:t>Under the old OHSA, a prime contractor is required if </a:t>
            </a:r>
            <a:r>
              <a:rPr lang="en-US" sz="1800" dirty="0"/>
              <a:t>there are 2 or more employers involved in work at the work </a:t>
            </a:r>
            <a:r>
              <a:rPr lang="en-US" sz="1800" dirty="0" smtClean="0"/>
              <a:t>site.</a:t>
            </a:r>
          </a:p>
          <a:p>
            <a:r>
              <a:rPr lang="en-US" sz="1800" dirty="0" smtClean="0"/>
              <a:t>Under the new OHSA, a prime contractor will be required on </a:t>
            </a:r>
            <a:r>
              <a:rPr lang="en-US" sz="1800" dirty="0"/>
              <a:t>every construction and oil and gas work site, or a work site designated by a Director if there are 2 or more employers or self-employed persons, or one or more employers and one or more self-employed persons involved in work at the work site.</a:t>
            </a:r>
          </a:p>
          <a:p>
            <a:r>
              <a:rPr lang="en-US" sz="1800" dirty="0" smtClean="0"/>
              <a:t>Under the old OHSA, the prime contractor was deemed to be the owner, unless the owner entered into an agreement (oral or written) with another person to be the prime contractor.</a:t>
            </a:r>
          </a:p>
          <a:p>
            <a:r>
              <a:rPr lang="en-US" sz="1800" dirty="0" smtClean="0"/>
              <a:t>Under the new OHSA the “person in control of the work site” is required to designate in writing a person as the prime contractor. </a:t>
            </a:r>
          </a:p>
          <a:p>
            <a:pPr lvl="1"/>
            <a:r>
              <a:rPr lang="en-US" sz="1600" dirty="0" smtClean="0"/>
              <a:t>If the person in control of the work site fails to make the designation, that person is deemed to be the prime contractor.</a:t>
            </a:r>
          </a:p>
          <a:p>
            <a:r>
              <a:rPr lang="en-US" sz="1800" dirty="0" smtClean="0"/>
              <a:t>The prime contractor’s name must be posted in a conspicuous </a:t>
            </a:r>
            <a:r>
              <a:rPr lang="en-US" sz="1800" dirty="0"/>
              <a:t>place at the work site</a:t>
            </a:r>
            <a:r>
              <a:rPr lang="en-US" sz="1800" dirty="0" smtClean="0"/>
              <a:t>.</a:t>
            </a:r>
            <a:endParaRPr lang="en-US" sz="1800"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21</a:t>
            </a:fld>
            <a:endParaRPr lang="en-GB" noProof="0" dirty="0"/>
          </a:p>
        </p:txBody>
      </p:sp>
      <p:sp>
        <p:nvSpPr>
          <p:cNvPr id="5" name="Title 4"/>
          <p:cNvSpPr>
            <a:spLocks noGrp="1"/>
          </p:cNvSpPr>
          <p:nvPr>
            <p:ph type="title"/>
          </p:nvPr>
        </p:nvSpPr>
        <p:spPr/>
        <p:txBody>
          <a:bodyPr/>
          <a:lstStyle/>
          <a:p>
            <a:r>
              <a:rPr lang="en-US" dirty="0" smtClean="0"/>
              <a:t>Changes to the prime contractor requirements	</a:t>
            </a:r>
            <a:endParaRPr lang="en-US" dirty="0"/>
          </a:p>
        </p:txBody>
      </p:sp>
    </p:spTree>
    <p:extLst>
      <p:ext uri="{BB962C8B-B14F-4D97-AF65-F5344CB8AC3E}">
        <p14:creationId xmlns:p14="http://schemas.microsoft.com/office/powerpoint/2010/main" val="1149470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Under the old OHSA, JWSHSC are not mandatory unless ordered by the Minister.</a:t>
            </a:r>
          </a:p>
          <a:p>
            <a:r>
              <a:rPr lang="en-US" dirty="0" smtClean="0"/>
              <a:t>Under the new OHSA, </a:t>
            </a:r>
            <a:r>
              <a:rPr lang="en-US" dirty="0"/>
              <a:t>e</a:t>
            </a:r>
            <a:r>
              <a:rPr lang="en-US" dirty="0" smtClean="0"/>
              <a:t>mployers </a:t>
            </a:r>
            <a:r>
              <a:rPr lang="en-US" dirty="0"/>
              <a:t>who employ 20 or more workers with work that is expected to last 90 days or more, or </a:t>
            </a:r>
            <a:r>
              <a:rPr lang="en-US" dirty="0" smtClean="0"/>
              <a:t>if at a work site </a:t>
            </a:r>
            <a:r>
              <a:rPr lang="en-US" dirty="0"/>
              <a:t>designated by a Director, must establish a </a:t>
            </a:r>
            <a:r>
              <a:rPr lang="en-US" dirty="0" smtClean="0"/>
              <a:t>JWSHSC</a:t>
            </a:r>
            <a:r>
              <a:rPr lang="en-US" dirty="0" smtClean="0"/>
              <a:t>.</a:t>
            </a:r>
            <a:endParaRPr lang="en-US" dirty="0"/>
          </a:p>
          <a:p>
            <a:r>
              <a:rPr lang="en-US" dirty="0" smtClean="0"/>
              <a:t>If there are 20 or more workers in total from 2 or more employers/self-employed persons at a work site and the work is expected to last 90 days or more, the prime contractor (if applicable) or (if no prime contractor) all employers and self-employed persons, must coordinate the establishment of a JWSHSC for </a:t>
            </a:r>
            <a:r>
              <a:rPr lang="en-US" dirty="0"/>
              <a:t>the work </a:t>
            </a:r>
            <a:r>
              <a:rPr lang="en-US" dirty="0" smtClean="0"/>
              <a:t>site.</a:t>
            </a:r>
            <a:endParaRPr lang="en-US"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22</a:t>
            </a:fld>
            <a:endParaRPr lang="en-GB" noProof="0" dirty="0"/>
          </a:p>
        </p:txBody>
      </p:sp>
      <p:sp>
        <p:nvSpPr>
          <p:cNvPr id="5" name="Title 4"/>
          <p:cNvSpPr>
            <a:spLocks noGrp="1"/>
          </p:cNvSpPr>
          <p:nvPr>
            <p:ph type="title"/>
          </p:nvPr>
        </p:nvSpPr>
        <p:spPr/>
        <p:txBody>
          <a:bodyPr/>
          <a:lstStyle/>
          <a:p>
            <a:r>
              <a:rPr lang="en-US" dirty="0" smtClean="0"/>
              <a:t>JWSHSC – mandatory</a:t>
            </a:r>
            <a:endParaRPr lang="en-US" dirty="0"/>
          </a:p>
        </p:txBody>
      </p:sp>
    </p:spTree>
    <p:extLst>
      <p:ext uri="{BB962C8B-B14F-4D97-AF65-F5344CB8AC3E}">
        <p14:creationId xmlns:p14="http://schemas.microsoft.com/office/powerpoint/2010/main" val="79572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The JWSHSC’s duties include:</a:t>
            </a:r>
          </a:p>
          <a:p>
            <a:pPr lvl="1"/>
            <a:r>
              <a:rPr lang="en-US" dirty="0" smtClean="0"/>
              <a:t>Receiving, considering and disposing of safety concerns and complaints;</a:t>
            </a:r>
          </a:p>
          <a:p>
            <a:pPr lvl="1"/>
            <a:r>
              <a:rPr lang="en-US" dirty="0" smtClean="0"/>
              <a:t>Participating </a:t>
            </a:r>
            <a:r>
              <a:rPr lang="en-US" dirty="0"/>
              <a:t>in identifying </a:t>
            </a:r>
            <a:r>
              <a:rPr lang="en-US" dirty="0" smtClean="0"/>
              <a:t>hazards;</a:t>
            </a:r>
          </a:p>
          <a:p>
            <a:pPr lvl="1"/>
            <a:r>
              <a:rPr lang="en-US" dirty="0" smtClean="0"/>
              <a:t>Developing, promoting and checking the effectiveness of safety measures;</a:t>
            </a:r>
          </a:p>
          <a:p>
            <a:pPr lvl="1"/>
            <a:r>
              <a:rPr lang="en-US" dirty="0" smtClean="0"/>
              <a:t>Cooperating with an OHS officer;</a:t>
            </a:r>
          </a:p>
          <a:p>
            <a:pPr lvl="1"/>
            <a:r>
              <a:rPr lang="en-US" dirty="0" smtClean="0"/>
              <a:t>Developing and promoting safety education programs;</a:t>
            </a:r>
          </a:p>
          <a:p>
            <a:pPr lvl="1"/>
            <a:r>
              <a:rPr lang="en-US" dirty="0" smtClean="0"/>
              <a:t>Making </a:t>
            </a:r>
            <a:r>
              <a:rPr lang="en-US" dirty="0"/>
              <a:t>recommendations to the employer, </a:t>
            </a:r>
            <a:r>
              <a:rPr lang="en-US" dirty="0" smtClean="0"/>
              <a:t>prime contractor or owner about health and safety; </a:t>
            </a:r>
          </a:p>
          <a:p>
            <a:pPr lvl="1"/>
            <a:r>
              <a:rPr lang="en-US" dirty="0" smtClean="0"/>
              <a:t>Regularly inspecting </a:t>
            </a:r>
            <a:r>
              <a:rPr lang="en-US" dirty="0"/>
              <a:t>the work </a:t>
            </a:r>
            <a:r>
              <a:rPr lang="en-US" dirty="0" smtClean="0"/>
              <a:t>site;</a:t>
            </a:r>
          </a:p>
          <a:p>
            <a:pPr lvl="1"/>
            <a:r>
              <a:rPr lang="en-US" dirty="0" smtClean="0"/>
              <a:t>Participating </a:t>
            </a:r>
            <a:r>
              <a:rPr lang="en-US" dirty="0"/>
              <a:t>in </a:t>
            </a:r>
            <a:r>
              <a:rPr lang="en-US" dirty="0" smtClean="0"/>
              <a:t>investigations of serious injuries and incidents; and</a:t>
            </a:r>
          </a:p>
          <a:p>
            <a:pPr lvl="1"/>
            <a:r>
              <a:rPr lang="en-US" dirty="0" smtClean="0"/>
              <a:t>Maintaining records relating to its duties.</a:t>
            </a:r>
            <a:endParaRPr lang="en-US"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23</a:t>
            </a:fld>
            <a:endParaRPr lang="en-GB" noProof="0" dirty="0"/>
          </a:p>
        </p:txBody>
      </p:sp>
      <p:sp>
        <p:nvSpPr>
          <p:cNvPr id="5" name="Title 4"/>
          <p:cNvSpPr>
            <a:spLocks noGrp="1"/>
          </p:cNvSpPr>
          <p:nvPr>
            <p:ph type="title"/>
          </p:nvPr>
        </p:nvSpPr>
        <p:spPr/>
        <p:txBody>
          <a:bodyPr/>
          <a:lstStyle/>
          <a:p>
            <a:r>
              <a:rPr lang="en-US" dirty="0" smtClean="0"/>
              <a:t>JWSHSC – duties</a:t>
            </a:r>
            <a:endParaRPr lang="en-US" dirty="0"/>
          </a:p>
        </p:txBody>
      </p:sp>
    </p:spTree>
    <p:extLst>
      <p:ext uri="{BB962C8B-B14F-4D97-AF65-F5344CB8AC3E}">
        <p14:creationId xmlns:p14="http://schemas.microsoft.com/office/powerpoint/2010/main" val="3515982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A JWSHSC must consist of at least 4 persons, at least half who are non-management workers and are appointed by the union(s) or selected by the workers.</a:t>
            </a:r>
          </a:p>
          <a:p>
            <a:r>
              <a:rPr lang="en-US" dirty="0" smtClean="0"/>
              <a:t>A JWSHSC must have 2 co-chairs: 1 chosen by the employer committee members, the other by the </a:t>
            </a:r>
            <a:r>
              <a:rPr lang="en-US" dirty="0" smtClean="0"/>
              <a:t>workers </a:t>
            </a:r>
            <a:r>
              <a:rPr lang="en-US" dirty="0" smtClean="0"/>
              <a:t>committee members.</a:t>
            </a:r>
          </a:p>
          <a:p>
            <a:pPr lvl="1"/>
            <a:r>
              <a:rPr lang="en-US" dirty="0" smtClean="0"/>
              <a:t>Co-chairs must alternate serving as chair at meetings.</a:t>
            </a:r>
          </a:p>
          <a:p>
            <a:r>
              <a:rPr lang="en-US" dirty="0" smtClean="0"/>
              <a:t>JWSHSC members hold office for a term of not less than 1 year.</a:t>
            </a:r>
          </a:p>
          <a:p>
            <a:r>
              <a:rPr lang="en-US" dirty="0" smtClean="0"/>
              <a:t>Director may issue an approval with variations regarding a JWSHSC’s practice and procedures.</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24</a:t>
            </a:fld>
            <a:endParaRPr lang="en-GB" noProof="0" dirty="0"/>
          </a:p>
        </p:txBody>
      </p:sp>
      <p:sp>
        <p:nvSpPr>
          <p:cNvPr id="5" name="Title 4"/>
          <p:cNvSpPr>
            <a:spLocks noGrp="1"/>
          </p:cNvSpPr>
          <p:nvPr>
            <p:ph type="title"/>
          </p:nvPr>
        </p:nvSpPr>
        <p:spPr/>
        <p:txBody>
          <a:bodyPr/>
          <a:lstStyle/>
          <a:p>
            <a:r>
              <a:rPr lang="en-US" dirty="0" smtClean="0"/>
              <a:t>JWSHSC – membership</a:t>
            </a:r>
            <a:endParaRPr lang="en-US" dirty="0"/>
          </a:p>
        </p:txBody>
      </p:sp>
    </p:spTree>
    <p:extLst>
      <p:ext uri="{BB962C8B-B14F-4D97-AF65-F5344CB8AC3E}">
        <p14:creationId xmlns:p14="http://schemas.microsoft.com/office/powerpoint/2010/main" val="3588730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The JWSHSC’s first meeting must be held within 10 days of its establishment.</a:t>
            </a:r>
          </a:p>
          <a:p>
            <a:pPr lvl="1"/>
            <a:r>
              <a:rPr lang="en-US" dirty="0" smtClean="0"/>
              <a:t>At least quarterly afterwards.</a:t>
            </a:r>
          </a:p>
          <a:p>
            <a:r>
              <a:rPr lang="en-US" dirty="0" smtClean="0"/>
              <a:t>Meetings, functions and duties to be completed during normal working hours.</a:t>
            </a:r>
          </a:p>
          <a:p>
            <a:r>
              <a:rPr lang="en-US" dirty="0" smtClean="0"/>
              <a:t>The employer or prime contractor must keep copies of the JWSHSC’s meeting minutes for 2 years.</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25</a:t>
            </a:fld>
            <a:endParaRPr lang="en-GB" noProof="0" dirty="0"/>
          </a:p>
        </p:txBody>
      </p:sp>
      <p:sp>
        <p:nvSpPr>
          <p:cNvPr id="5" name="Title 4"/>
          <p:cNvSpPr>
            <a:spLocks noGrp="1"/>
          </p:cNvSpPr>
          <p:nvPr>
            <p:ph type="title"/>
          </p:nvPr>
        </p:nvSpPr>
        <p:spPr/>
        <p:txBody>
          <a:bodyPr/>
          <a:lstStyle/>
          <a:p>
            <a:r>
              <a:rPr lang="en-US" dirty="0" smtClean="0"/>
              <a:t>JWSHSC - meetings</a:t>
            </a:r>
            <a:endParaRPr lang="en-US" dirty="0"/>
          </a:p>
        </p:txBody>
      </p:sp>
    </p:spTree>
    <p:extLst>
      <p:ext uri="{BB962C8B-B14F-4D97-AF65-F5344CB8AC3E}">
        <p14:creationId xmlns:p14="http://schemas.microsoft.com/office/powerpoint/2010/main" val="3081707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Employers who employ 5-19 workers with work that is expected to last 90 days or more, or if designated by a Director, must designate a </a:t>
            </a:r>
            <a:r>
              <a:rPr lang="en-US" dirty="0" smtClean="0"/>
              <a:t>HSR.</a:t>
            </a:r>
          </a:p>
          <a:p>
            <a:r>
              <a:rPr lang="en-US" dirty="0" smtClean="0"/>
              <a:t>The Director may approve an alternative measure to ensure the health and safety of workers.</a:t>
            </a:r>
          </a:p>
          <a:p>
            <a:r>
              <a:rPr lang="en-US" dirty="0"/>
              <a:t>If there are </a:t>
            </a:r>
            <a:r>
              <a:rPr lang="en-US" dirty="0" smtClean="0"/>
              <a:t>5-19 </a:t>
            </a:r>
            <a:r>
              <a:rPr lang="en-US" dirty="0"/>
              <a:t>workers in total from 2 or more employers/self-employed persons at a work site and the work is expected to last 90 days or more, the prime contractor (if applicable) or (if no prime contractor) all employers and self-employed </a:t>
            </a:r>
            <a:r>
              <a:rPr lang="en-US" dirty="0" smtClean="0"/>
              <a:t>persons, </a:t>
            </a:r>
            <a:r>
              <a:rPr lang="en-US" dirty="0"/>
              <a:t>must coordinate the </a:t>
            </a:r>
            <a:r>
              <a:rPr lang="en-US" dirty="0" smtClean="0"/>
              <a:t>designation of a HSR for </a:t>
            </a:r>
            <a:r>
              <a:rPr lang="en-US" dirty="0"/>
              <a:t>the work site.</a:t>
            </a:r>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26</a:t>
            </a:fld>
            <a:endParaRPr lang="en-GB" noProof="0" dirty="0"/>
          </a:p>
        </p:txBody>
      </p:sp>
      <p:sp>
        <p:nvSpPr>
          <p:cNvPr id="5" name="Title 4"/>
          <p:cNvSpPr>
            <a:spLocks noGrp="1"/>
          </p:cNvSpPr>
          <p:nvPr>
            <p:ph type="title"/>
          </p:nvPr>
        </p:nvSpPr>
        <p:spPr/>
        <p:txBody>
          <a:bodyPr/>
          <a:lstStyle/>
          <a:p>
            <a:r>
              <a:rPr lang="en-US" dirty="0" smtClean="0"/>
              <a:t>HSR – mandatory</a:t>
            </a:r>
            <a:endParaRPr lang="en-US" dirty="0"/>
          </a:p>
        </p:txBody>
      </p:sp>
    </p:spTree>
    <p:extLst>
      <p:ext uri="{BB962C8B-B14F-4D97-AF65-F5344CB8AC3E}">
        <p14:creationId xmlns:p14="http://schemas.microsoft.com/office/powerpoint/2010/main" val="920474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The HSR must, in cooperation with an employer representative, perform the same duties as a JWSHSC, with necessary modifications.</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27</a:t>
            </a:fld>
            <a:endParaRPr lang="en-GB" noProof="0" dirty="0"/>
          </a:p>
        </p:txBody>
      </p:sp>
      <p:sp>
        <p:nvSpPr>
          <p:cNvPr id="5" name="Title 4"/>
          <p:cNvSpPr>
            <a:spLocks noGrp="1"/>
          </p:cNvSpPr>
          <p:nvPr>
            <p:ph type="title"/>
          </p:nvPr>
        </p:nvSpPr>
        <p:spPr/>
        <p:txBody>
          <a:bodyPr/>
          <a:lstStyle/>
          <a:p>
            <a:r>
              <a:rPr lang="en-US" dirty="0" smtClean="0"/>
              <a:t>HSR – duties</a:t>
            </a:r>
            <a:endParaRPr lang="en-US" dirty="0"/>
          </a:p>
        </p:txBody>
      </p:sp>
    </p:spTree>
    <p:extLst>
      <p:ext uri="{BB962C8B-B14F-4D97-AF65-F5344CB8AC3E}">
        <p14:creationId xmlns:p14="http://schemas.microsoft.com/office/powerpoint/2010/main" val="1149550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If applicable, the HSR must be appointed in accordance with the union’s constitution.</a:t>
            </a:r>
          </a:p>
          <a:p>
            <a:pPr lvl="1"/>
            <a:r>
              <a:rPr lang="en-US" dirty="0" smtClean="0"/>
              <a:t>If no union, then selection is by the workers.</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28</a:t>
            </a:fld>
            <a:endParaRPr lang="en-GB" noProof="0" dirty="0"/>
          </a:p>
        </p:txBody>
      </p:sp>
      <p:sp>
        <p:nvSpPr>
          <p:cNvPr id="5" name="Title 4"/>
          <p:cNvSpPr>
            <a:spLocks noGrp="1"/>
          </p:cNvSpPr>
          <p:nvPr>
            <p:ph type="title"/>
          </p:nvPr>
        </p:nvSpPr>
        <p:spPr/>
        <p:txBody>
          <a:bodyPr/>
          <a:lstStyle/>
          <a:p>
            <a:r>
              <a:rPr lang="en-US" dirty="0" smtClean="0"/>
              <a:t>HSR - selection</a:t>
            </a:r>
            <a:endParaRPr lang="en-US" dirty="0"/>
          </a:p>
        </p:txBody>
      </p:sp>
    </p:spTree>
    <p:extLst>
      <p:ext uri="{BB962C8B-B14F-4D97-AF65-F5344CB8AC3E}">
        <p14:creationId xmlns:p14="http://schemas.microsoft.com/office/powerpoint/2010/main" val="3983849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The employer or prime contractor must meet regularly with the HSR to discuss health and safety matters.</a:t>
            </a:r>
          </a:p>
          <a:p>
            <a:r>
              <a:rPr lang="en-US" dirty="0" smtClean="0"/>
              <a:t>The HSR may call a special meeting to deal with urgent concerns.</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29</a:t>
            </a:fld>
            <a:endParaRPr lang="en-GB" noProof="0" dirty="0"/>
          </a:p>
        </p:txBody>
      </p:sp>
      <p:sp>
        <p:nvSpPr>
          <p:cNvPr id="5" name="Title 4"/>
          <p:cNvSpPr>
            <a:spLocks noGrp="1"/>
          </p:cNvSpPr>
          <p:nvPr>
            <p:ph type="title"/>
          </p:nvPr>
        </p:nvSpPr>
        <p:spPr/>
        <p:txBody>
          <a:bodyPr/>
          <a:lstStyle/>
          <a:p>
            <a:r>
              <a:rPr lang="en-US" dirty="0" smtClean="0"/>
              <a:t>HSR - meetings</a:t>
            </a:r>
            <a:endParaRPr lang="en-US" dirty="0"/>
          </a:p>
        </p:txBody>
      </p:sp>
    </p:spTree>
    <p:extLst>
      <p:ext uri="{BB962C8B-B14F-4D97-AF65-F5344CB8AC3E}">
        <p14:creationId xmlns:p14="http://schemas.microsoft.com/office/powerpoint/2010/main" val="1275773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138844"/>
            <a:ext cx="8408987" cy="5033356"/>
          </a:xfrm>
        </p:spPr>
        <p:txBody>
          <a:bodyPr/>
          <a:lstStyle/>
          <a:p>
            <a:r>
              <a:rPr lang="en-US" dirty="0" smtClean="0"/>
              <a:t>Bill 30</a:t>
            </a:r>
          </a:p>
          <a:p>
            <a:pPr lvl="1"/>
            <a:r>
              <a:rPr lang="en-US" dirty="0" smtClean="0"/>
              <a:t>Introduction</a:t>
            </a:r>
          </a:p>
          <a:p>
            <a:pPr lvl="1"/>
            <a:r>
              <a:rPr lang="en-US" dirty="0" smtClean="0"/>
              <a:t>Status</a:t>
            </a:r>
          </a:p>
          <a:p>
            <a:pPr lvl="1"/>
            <a:r>
              <a:rPr lang="en-US" dirty="0"/>
              <a:t>C</a:t>
            </a:r>
            <a:r>
              <a:rPr lang="en-US" dirty="0" smtClean="0"/>
              <a:t>oming into force</a:t>
            </a:r>
          </a:p>
          <a:p>
            <a:r>
              <a:rPr lang="en-US" dirty="0" smtClean="0"/>
              <a:t>Section 1: </a:t>
            </a:r>
            <a:r>
              <a:rPr lang="en-US" i="1" dirty="0" smtClean="0"/>
              <a:t>Occupational Health and Safety Act </a:t>
            </a:r>
            <a:r>
              <a:rPr lang="en-US" dirty="0" smtClean="0"/>
              <a:t>(“OHSA”)</a:t>
            </a:r>
          </a:p>
          <a:p>
            <a:pPr lvl="1"/>
            <a:r>
              <a:rPr lang="en-US" dirty="0" smtClean="0"/>
              <a:t>Repeals and replaces existing </a:t>
            </a:r>
            <a:r>
              <a:rPr lang="en-US" dirty="0" smtClean="0"/>
              <a:t>OHSA.</a:t>
            </a:r>
            <a:endParaRPr lang="en-US" dirty="0" smtClean="0"/>
          </a:p>
          <a:p>
            <a:r>
              <a:rPr lang="en-US" dirty="0" smtClean="0"/>
              <a:t>Section 2: </a:t>
            </a:r>
            <a:r>
              <a:rPr lang="en-US" i="1" dirty="0" smtClean="0"/>
              <a:t>Workers’ Compensation Act </a:t>
            </a:r>
            <a:r>
              <a:rPr lang="en-US" dirty="0" smtClean="0"/>
              <a:t>(“WCA”) </a:t>
            </a:r>
          </a:p>
          <a:p>
            <a:pPr lvl="1"/>
            <a:r>
              <a:rPr lang="en-US" dirty="0" smtClean="0"/>
              <a:t>Amends the existing WCA.</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a:t>
            </a:fld>
            <a:endParaRPr lang="en-GB" noProof="0" dirty="0"/>
          </a:p>
        </p:txBody>
      </p:sp>
      <p:sp>
        <p:nvSpPr>
          <p:cNvPr id="5" name="Title 4"/>
          <p:cNvSpPr>
            <a:spLocks noGrp="1"/>
          </p:cNvSpPr>
          <p:nvPr>
            <p:ph type="title"/>
          </p:nvPr>
        </p:nvSpPr>
        <p:spPr/>
        <p:txBody>
          <a:bodyPr/>
          <a:lstStyle/>
          <a:p>
            <a:r>
              <a:rPr lang="en-US" dirty="0" smtClean="0"/>
              <a:t>Overview</a:t>
            </a:r>
            <a:endParaRPr lang="en-US" dirty="0"/>
          </a:p>
        </p:txBody>
      </p:sp>
    </p:spTree>
    <p:extLst>
      <p:ext uri="{BB962C8B-B14F-4D97-AF65-F5344CB8AC3E}">
        <p14:creationId xmlns:p14="http://schemas.microsoft.com/office/powerpoint/2010/main" val="9526303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If the JWSHSC/HSR brings a safety matter to the attention of the employer, self-employed person or prime contractor, and makes recommendations to remedy the matter:</a:t>
            </a:r>
          </a:p>
          <a:p>
            <a:pPr lvl="1"/>
            <a:r>
              <a:rPr lang="en-US" dirty="0" smtClean="0"/>
              <a:t>If the matter can be resolved by that party within 30 days, it must do so;</a:t>
            </a:r>
          </a:p>
          <a:p>
            <a:pPr lvl="1"/>
            <a:r>
              <a:rPr lang="en-US" dirty="0" smtClean="0"/>
              <a:t>If the matter cannot be resolved by that party within 30 days, it must respond in writing stating how and when the concern will be addressed; or</a:t>
            </a:r>
          </a:p>
          <a:p>
            <a:pPr lvl="1"/>
            <a:r>
              <a:rPr lang="en-US" dirty="0" smtClean="0"/>
              <a:t>If the party disagrees with the recommendations or does not accept that there is a concern, that party must give reasons why.</a:t>
            </a:r>
          </a:p>
          <a:p>
            <a:r>
              <a:rPr lang="en-US" dirty="0" smtClean="0"/>
              <a:t>If the parties cannot resolve a problem or address a concern, the matter may be referred to an officer.</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30</a:t>
            </a:fld>
            <a:endParaRPr lang="en-GB" noProof="0" dirty="0"/>
          </a:p>
        </p:txBody>
      </p:sp>
      <p:sp>
        <p:nvSpPr>
          <p:cNvPr id="5" name="Title 4"/>
          <p:cNvSpPr>
            <a:spLocks noGrp="1"/>
          </p:cNvSpPr>
          <p:nvPr>
            <p:ph type="title"/>
          </p:nvPr>
        </p:nvSpPr>
        <p:spPr/>
        <p:txBody>
          <a:bodyPr/>
          <a:lstStyle/>
          <a:p>
            <a:r>
              <a:rPr lang="en-US" dirty="0" smtClean="0"/>
              <a:t>Working with the JWSHSC/HSR</a:t>
            </a:r>
            <a:endParaRPr lang="en-US" dirty="0"/>
          </a:p>
        </p:txBody>
      </p:sp>
    </p:spTree>
    <p:extLst>
      <p:ext uri="{BB962C8B-B14F-4D97-AF65-F5344CB8AC3E}">
        <p14:creationId xmlns:p14="http://schemas.microsoft.com/office/powerpoint/2010/main" val="1517742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An employer or prime contractor must ensure that the co-chairs/HSR receive training respecting their duties and functions.</a:t>
            </a:r>
          </a:p>
          <a:p>
            <a:r>
              <a:rPr lang="en-US" dirty="0" smtClean="0"/>
              <a:t>Where reasonable notice is given by a JWSHSC member or HSR, the employer must allow the member or HSR to take time away from his/her regular duties to attend training programs, seminars or courses of instruction.</a:t>
            </a:r>
          </a:p>
          <a:p>
            <a:pPr lvl="1"/>
            <a:r>
              <a:rPr lang="en-US" dirty="0" smtClean="0"/>
              <a:t>Annual maximum is the greater of 16 hours or hours worked in 2 shifts.</a:t>
            </a:r>
          </a:p>
          <a:p>
            <a:pPr marL="0" indent="0">
              <a:buNone/>
            </a:pPr>
            <a:r>
              <a:rPr lang="en-US" dirty="0" smtClean="0"/>
              <a:t> </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31</a:t>
            </a:fld>
            <a:endParaRPr lang="en-GB" noProof="0" dirty="0"/>
          </a:p>
        </p:txBody>
      </p:sp>
      <p:sp>
        <p:nvSpPr>
          <p:cNvPr id="5" name="Title 4"/>
          <p:cNvSpPr>
            <a:spLocks noGrp="1"/>
          </p:cNvSpPr>
          <p:nvPr>
            <p:ph type="title"/>
          </p:nvPr>
        </p:nvSpPr>
        <p:spPr/>
        <p:txBody>
          <a:bodyPr/>
          <a:lstStyle/>
          <a:p>
            <a:r>
              <a:rPr lang="en-US" dirty="0" smtClean="0"/>
              <a:t>JWSHSC/HSR - training</a:t>
            </a:r>
            <a:endParaRPr lang="en-US" dirty="0"/>
          </a:p>
        </p:txBody>
      </p:sp>
    </p:spTree>
    <p:extLst>
      <p:ext uri="{BB962C8B-B14F-4D97-AF65-F5344CB8AC3E}">
        <p14:creationId xmlns:p14="http://schemas.microsoft.com/office/powerpoint/2010/main" val="39062951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The JWSHSC members and HSR are entitled to the following time off with pay from their regular duties:</a:t>
            </a:r>
          </a:p>
          <a:p>
            <a:pPr lvl="1"/>
            <a:r>
              <a:rPr lang="en-US" dirty="0" smtClean="0"/>
              <a:t>The necessary time to prepare for each meeting (as determined by the member or HSR);</a:t>
            </a:r>
          </a:p>
          <a:p>
            <a:pPr lvl="1"/>
            <a:r>
              <a:rPr lang="en-US" dirty="0" smtClean="0"/>
              <a:t>The time required to attend meetings;</a:t>
            </a:r>
          </a:p>
          <a:p>
            <a:pPr lvl="1"/>
            <a:r>
              <a:rPr lang="en-US" dirty="0" smtClean="0"/>
              <a:t>The time required to attend health and safety training as approved; and</a:t>
            </a:r>
          </a:p>
          <a:p>
            <a:pPr lvl="1"/>
            <a:r>
              <a:rPr lang="en-US" dirty="0" smtClean="0"/>
              <a:t>The necessary time to carry out the member or HSR’s duties (as determined by the member or HSR).</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32</a:t>
            </a:fld>
            <a:endParaRPr lang="en-GB" noProof="0" dirty="0"/>
          </a:p>
        </p:txBody>
      </p:sp>
      <p:sp>
        <p:nvSpPr>
          <p:cNvPr id="5" name="Title 4"/>
          <p:cNvSpPr>
            <a:spLocks noGrp="1"/>
          </p:cNvSpPr>
          <p:nvPr>
            <p:ph type="title"/>
          </p:nvPr>
        </p:nvSpPr>
        <p:spPr/>
        <p:txBody>
          <a:bodyPr/>
          <a:lstStyle/>
          <a:p>
            <a:r>
              <a:rPr lang="en-US" dirty="0" smtClean="0"/>
              <a:t>JWSHSC/HSR – time away and entitlement to pay</a:t>
            </a:r>
            <a:endParaRPr lang="en-US" dirty="0"/>
          </a:p>
        </p:txBody>
      </p:sp>
    </p:spTree>
    <p:extLst>
      <p:ext uri="{BB962C8B-B14F-4D97-AF65-F5344CB8AC3E}">
        <p14:creationId xmlns:p14="http://schemas.microsoft.com/office/powerpoint/2010/main" val="1803730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Under the old OHSA, workers had a duty to refuse work where there was an imminent danger.</a:t>
            </a:r>
          </a:p>
          <a:p>
            <a:r>
              <a:rPr lang="en-US" dirty="0"/>
              <a:t>The new OHSA gives workers the right to refuse dangerous </a:t>
            </a:r>
            <a:r>
              <a:rPr lang="en-US" dirty="0" smtClean="0"/>
              <a:t>work.</a:t>
            </a:r>
          </a:p>
          <a:p>
            <a:pPr lvl="1"/>
            <a:r>
              <a:rPr lang="en-US" dirty="0" smtClean="0"/>
              <a:t>Where a worker refuses work under this section, he/she is entitled to continue to be paid, although the employer may temporarily assign the worker to alternate work. </a:t>
            </a:r>
          </a:p>
          <a:p>
            <a:r>
              <a:rPr lang="en-US" dirty="0" smtClean="0"/>
              <a:t>Where an officer determines that discriminatory action has been taken against a worker, a presumption applies in favour of the worker and the employer has the onus to prove that the discriminatory action was taken for reasons other than those prohibited under the OHSA.</a:t>
            </a:r>
            <a:endParaRPr lang="en-US"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33</a:t>
            </a:fld>
            <a:endParaRPr lang="en-GB" noProof="0" dirty="0"/>
          </a:p>
        </p:txBody>
      </p:sp>
      <p:sp>
        <p:nvSpPr>
          <p:cNvPr id="5" name="Title 4"/>
          <p:cNvSpPr>
            <a:spLocks noGrp="1"/>
          </p:cNvSpPr>
          <p:nvPr>
            <p:ph type="title"/>
          </p:nvPr>
        </p:nvSpPr>
        <p:spPr/>
        <p:txBody>
          <a:bodyPr/>
          <a:lstStyle/>
          <a:p>
            <a:r>
              <a:rPr lang="en-US" dirty="0" smtClean="0"/>
              <a:t>Dangerous work and discriminatory action</a:t>
            </a:r>
            <a:endParaRPr lang="en-US" dirty="0"/>
          </a:p>
        </p:txBody>
      </p:sp>
    </p:spTree>
    <p:extLst>
      <p:ext uri="{BB962C8B-B14F-4D97-AF65-F5344CB8AC3E}">
        <p14:creationId xmlns:p14="http://schemas.microsoft.com/office/powerpoint/2010/main" val="249729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Section 37 of the new OHSA requires that employers with 20 or more workers must establish (together with the JWSHSC) a health and safety program.</a:t>
            </a:r>
          </a:p>
          <a:p>
            <a:pPr lvl="1"/>
            <a:r>
              <a:rPr lang="en-US" dirty="0" smtClean="0"/>
              <a:t>The section lists certain minimum elements, including:</a:t>
            </a:r>
            <a:endParaRPr lang="en-US" sz="2000" dirty="0" smtClean="0"/>
          </a:p>
          <a:p>
            <a:pPr lvl="2"/>
            <a:r>
              <a:rPr lang="en-US" sz="1600" dirty="0" smtClean="0"/>
              <a:t>Health and safety policy;</a:t>
            </a:r>
          </a:p>
          <a:p>
            <a:pPr lvl="2"/>
            <a:r>
              <a:rPr lang="en-US" sz="1600" dirty="0" smtClean="0"/>
              <a:t>Hazard identification;</a:t>
            </a:r>
          </a:p>
          <a:p>
            <a:pPr lvl="2"/>
            <a:r>
              <a:rPr lang="en-US" sz="1600" dirty="0" smtClean="0"/>
              <a:t>Emergency response plan;</a:t>
            </a:r>
          </a:p>
          <a:p>
            <a:pPr lvl="2"/>
            <a:r>
              <a:rPr lang="en-US" sz="1600" dirty="0" smtClean="0"/>
              <a:t>Worker and supervisor health and safety orientation and training; and</a:t>
            </a:r>
          </a:p>
          <a:p>
            <a:pPr lvl="2"/>
            <a:r>
              <a:rPr lang="en-US" sz="1600" dirty="0" smtClean="0"/>
              <a:t>Investigation procedures</a:t>
            </a:r>
            <a:r>
              <a:rPr lang="en-US" sz="1600" dirty="0" smtClean="0"/>
              <a:t>.</a:t>
            </a:r>
          </a:p>
          <a:p>
            <a:pPr lvl="1"/>
            <a:r>
              <a:rPr lang="en-US" sz="2000" dirty="0" smtClean="0"/>
              <a:t>The health and safety program must be reviewed every 3 years or if there is a change in circumstances at the work site that creates or could create a hazard to workers.</a:t>
            </a:r>
            <a:endParaRPr lang="en-US" sz="2000" dirty="0" smtClean="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34</a:t>
            </a:fld>
            <a:endParaRPr lang="en-GB" noProof="0" dirty="0"/>
          </a:p>
        </p:txBody>
      </p:sp>
      <p:sp>
        <p:nvSpPr>
          <p:cNvPr id="5" name="Title 4"/>
          <p:cNvSpPr>
            <a:spLocks noGrp="1"/>
          </p:cNvSpPr>
          <p:nvPr>
            <p:ph type="title"/>
          </p:nvPr>
        </p:nvSpPr>
        <p:spPr/>
        <p:txBody>
          <a:bodyPr/>
          <a:lstStyle/>
          <a:p>
            <a:r>
              <a:rPr lang="en-US" dirty="0" smtClean="0"/>
              <a:t>Health and safety program	</a:t>
            </a:r>
            <a:endParaRPr lang="en-US" dirty="0"/>
          </a:p>
        </p:txBody>
      </p:sp>
    </p:spTree>
    <p:extLst>
      <p:ext uri="{BB962C8B-B14F-4D97-AF65-F5344CB8AC3E}">
        <p14:creationId xmlns:p14="http://schemas.microsoft.com/office/powerpoint/2010/main" val="25584978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Under the old OHSA, the reporting requirement applied for injuries where the worker was admitted to hospital for more than 2 days.</a:t>
            </a:r>
          </a:p>
          <a:p>
            <a:r>
              <a:rPr lang="en-US" dirty="0" smtClean="0"/>
              <a:t>Under the new OHSA, the reporting requirement is triggered where a worker is admitted to hospital (beyond emergency room assessment).</a:t>
            </a:r>
          </a:p>
          <a:p>
            <a:r>
              <a:rPr lang="en-US" dirty="0" smtClean="0"/>
              <a:t>Additional list of reportable incidents occurring at mines or mine sites.</a:t>
            </a:r>
          </a:p>
          <a:p>
            <a:r>
              <a:rPr lang="en-US" dirty="0" smtClean="0"/>
              <a:t>Near misses must now be investigated and reported (previously, just had to be investigated).</a:t>
            </a:r>
          </a:p>
          <a:p>
            <a:r>
              <a:rPr lang="en-US" dirty="0" smtClean="0"/>
              <a:t>The employer or prime contractor’s investigation report must be provided to the Director, the JWSHSC/HSR/made available to workers.</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35</a:t>
            </a:fld>
            <a:endParaRPr lang="en-GB" noProof="0" dirty="0"/>
          </a:p>
        </p:txBody>
      </p:sp>
      <p:sp>
        <p:nvSpPr>
          <p:cNvPr id="5" name="Title 4"/>
          <p:cNvSpPr>
            <a:spLocks noGrp="1"/>
          </p:cNvSpPr>
          <p:nvPr>
            <p:ph type="title"/>
          </p:nvPr>
        </p:nvSpPr>
        <p:spPr/>
        <p:txBody>
          <a:bodyPr/>
          <a:lstStyle/>
          <a:p>
            <a:r>
              <a:rPr lang="en-US" dirty="0" smtClean="0"/>
              <a:t>Serious injuries and incidents</a:t>
            </a:r>
            <a:endParaRPr lang="en-US" dirty="0"/>
          </a:p>
        </p:txBody>
      </p:sp>
    </p:spTree>
    <p:extLst>
      <p:ext uri="{BB962C8B-B14F-4D97-AF65-F5344CB8AC3E}">
        <p14:creationId xmlns:p14="http://schemas.microsoft.com/office/powerpoint/2010/main" val="9562429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Under the old OHSA, statements given to officers in the course of an investigation were subject to a statutory privilege and could not be used as evidence except in limited circumstances (ex. to show that the person had given a false statement).</a:t>
            </a:r>
          </a:p>
          <a:p>
            <a:r>
              <a:rPr lang="en-US" dirty="0" smtClean="0"/>
              <a:t>Under the old OHSA, while statements given to officers in the course of an investigation still cannot be used in court except in limited circumstances, they can now be used in some reviews and appeals, including those for stop work orders and stop use orders.</a:t>
            </a:r>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36</a:t>
            </a:fld>
            <a:endParaRPr lang="en-GB" noProof="0" dirty="0"/>
          </a:p>
        </p:txBody>
      </p:sp>
      <p:sp>
        <p:nvSpPr>
          <p:cNvPr id="5" name="Title 4"/>
          <p:cNvSpPr>
            <a:spLocks noGrp="1"/>
          </p:cNvSpPr>
          <p:nvPr>
            <p:ph type="title"/>
          </p:nvPr>
        </p:nvSpPr>
        <p:spPr/>
        <p:txBody>
          <a:bodyPr/>
          <a:lstStyle/>
          <a:p>
            <a:r>
              <a:rPr lang="en-US" dirty="0" smtClean="0"/>
              <a:t>Use of statements to officers	</a:t>
            </a:r>
            <a:endParaRPr lang="en-US" dirty="0"/>
          </a:p>
        </p:txBody>
      </p:sp>
    </p:spTree>
    <p:extLst>
      <p:ext uri="{BB962C8B-B14F-4D97-AF65-F5344CB8AC3E}">
        <p14:creationId xmlns:p14="http://schemas.microsoft.com/office/powerpoint/2010/main" val="40892402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The new OHSA gives officers the power to issue stop work orders applicable to more than one work site where the officer is of the opinion that activities that involve a danger to the health and safety of workers are being </a:t>
            </a:r>
            <a:r>
              <a:rPr lang="en-US" dirty="0" smtClean="0"/>
              <a:t>carried </a:t>
            </a:r>
            <a:r>
              <a:rPr lang="en-US" dirty="0" smtClean="0"/>
              <a:t>on by workers of the same employer at more than one work site.</a:t>
            </a:r>
          </a:p>
          <a:p>
            <a:r>
              <a:rPr lang="en-US" dirty="0" smtClean="0"/>
              <a:t>While a stop work order or a stop use order is in effect, workers who are directly affected are entitled to continue to be paid and may be reassigned.</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37</a:t>
            </a:fld>
            <a:endParaRPr lang="en-GB" noProof="0" dirty="0"/>
          </a:p>
        </p:txBody>
      </p:sp>
      <p:sp>
        <p:nvSpPr>
          <p:cNvPr id="5" name="Title 4"/>
          <p:cNvSpPr>
            <a:spLocks noGrp="1"/>
          </p:cNvSpPr>
          <p:nvPr>
            <p:ph type="title"/>
          </p:nvPr>
        </p:nvSpPr>
        <p:spPr/>
        <p:txBody>
          <a:bodyPr/>
          <a:lstStyle/>
          <a:p>
            <a:r>
              <a:rPr lang="en-US" dirty="0" smtClean="0"/>
              <a:t>Stop work/stop use orders		</a:t>
            </a:r>
            <a:endParaRPr lang="en-US" dirty="0"/>
          </a:p>
        </p:txBody>
      </p:sp>
    </p:spTree>
    <p:extLst>
      <p:ext uri="{BB962C8B-B14F-4D97-AF65-F5344CB8AC3E}">
        <p14:creationId xmlns:p14="http://schemas.microsoft.com/office/powerpoint/2010/main" val="12589456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Reviews may be requested of </a:t>
            </a:r>
            <a:r>
              <a:rPr lang="en-US" dirty="0" smtClean="0"/>
              <a:t>some officer’s orders to the </a:t>
            </a:r>
            <a:r>
              <a:rPr lang="en-US" dirty="0" smtClean="0"/>
              <a:t>Director of Inspection by written submissions</a:t>
            </a:r>
            <a:r>
              <a:rPr lang="en-US" dirty="0" smtClean="0"/>
              <a:t>. Orders include:</a:t>
            </a:r>
          </a:p>
          <a:p>
            <a:pPr lvl="1"/>
            <a:r>
              <a:rPr lang="en-US" dirty="0" smtClean="0"/>
              <a:t>Compliance orders;</a:t>
            </a:r>
          </a:p>
          <a:p>
            <a:pPr lvl="1"/>
            <a:r>
              <a:rPr lang="en-US" dirty="0" smtClean="0"/>
              <a:t>Stop work orders; </a:t>
            </a:r>
          </a:p>
          <a:p>
            <a:pPr lvl="1"/>
            <a:r>
              <a:rPr lang="en-US" dirty="0" smtClean="0"/>
              <a:t>Stop use orders; and</a:t>
            </a:r>
          </a:p>
          <a:p>
            <a:pPr lvl="1"/>
            <a:r>
              <a:rPr lang="en-US" dirty="0" smtClean="0"/>
              <a:t>Dangerous work refusal orders.</a:t>
            </a:r>
            <a:endParaRPr lang="en-US" dirty="0" smtClean="0"/>
          </a:p>
          <a:p>
            <a:r>
              <a:rPr lang="en-US" dirty="0" smtClean="0"/>
              <a:t>Appeals of other orders go to the appeal body.</a:t>
            </a:r>
          </a:p>
          <a:p>
            <a:r>
              <a:rPr lang="en-US" dirty="0" smtClean="0"/>
              <a:t>The Labour </a:t>
            </a:r>
            <a:r>
              <a:rPr lang="en-US" dirty="0" smtClean="0"/>
              <a:t>Relations Board is the appeal </a:t>
            </a:r>
            <a:r>
              <a:rPr lang="en-US" dirty="0" smtClean="0"/>
              <a:t>body.</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38</a:t>
            </a:fld>
            <a:endParaRPr lang="en-GB" noProof="0" dirty="0"/>
          </a:p>
        </p:txBody>
      </p:sp>
      <p:sp>
        <p:nvSpPr>
          <p:cNvPr id="5" name="Title 4"/>
          <p:cNvSpPr>
            <a:spLocks noGrp="1"/>
          </p:cNvSpPr>
          <p:nvPr>
            <p:ph type="title"/>
          </p:nvPr>
        </p:nvSpPr>
        <p:spPr/>
        <p:txBody>
          <a:bodyPr/>
          <a:lstStyle/>
          <a:p>
            <a:r>
              <a:rPr lang="en-US" dirty="0" smtClean="0"/>
              <a:t>Reviews/appeals</a:t>
            </a:r>
            <a:endParaRPr lang="en-US" dirty="0"/>
          </a:p>
        </p:txBody>
      </p:sp>
    </p:spTree>
    <p:extLst>
      <p:ext uri="{BB962C8B-B14F-4D97-AF65-F5344CB8AC3E}">
        <p14:creationId xmlns:p14="http://schemas.microsoft.com/office/powerpoint/2010/main" val="29775710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List of conduct considered an offence has been expanded.</a:t>
            </a:r>
          </a:p>
          <a:p>
            <a:pPr lvl="1"/>
            <a:r>
              <a:rPr lang="en-US" dirty="0" smtClean="0"/>
              <a:t>Now specifically includes items such as intentionally obstructing or failing to cooperate with a Director or officer and making a false entry in any record required to be kept under the legislation.</a:t>
            </a:r>
          </a:p>
          <a:p>
            <a:r>
              <a:rPr lang="en-US" dirty="0" smtClean="0"/>
              <a:t>Penalties have not changed.</a:t>
            </a:r>
          </a:p>
          <a:p>
            <a:pPr lvl="1"/>
            <a:r>
              <a:rPr lang="en-US" dirty="0" smtClean="0"/>
              <a:t>$500,000/6 months imprisonment for a first offence.</a:t>
            </a:r>
          </a:p>
          <a:p>
            <a:pPr lvl="1"/>
            <a:r>
              <a:rPr lang="en-US" dirty="0" smtClean="0"/>
              <a:t>$1,000,000/12 months imprisonment for a second offence.</a:t>
            </a:r>
          </a:p>
          <a:p>
            <a:r>
              <a:rPr lang="en-US" dirty="0" smtClean="0"/>
              <a:t>New OHSA expands the courts’ ability to impose creative or alternative sentences by adding items such as research programs, establishing scholarships and a broad provision: any other purpose that furthers the goal of achieving healthy and safe work sites.</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39</a:t>
            </a:fld>
            <a:endParaRPr lang="en-GB" noProof="0" dirty="0"/>
          </a:p>
        </p:txBody>
      </p:sp>
      <p:sp>
        <p:nvSpPr>
          <p:cNvPr id="5" name="Title 4"/>
          <p:cNvSpPr>
            <a:spLocks noGrp="1"/>
          </p:cNvSpPr>
          <p:nvPr>
            <p:ph type="title"/>
          </p:nvPr>
        </p:nvSpPr>
        <p:spPr/>
        <p:txBody>
          <a:bodyPr/>
          <a:lstStyle/>
          <a:p>
            <a:r>
              <a:rPr lang="en-US" dirty="0" smtClean="0"/>
              <a:t>Offences and penalties</a:t>
            </a:r>
            <a:endParaRPr lang="en-US" dirty="0"/>
          </a:p>
        </p:txBody>
      </p:sp>
    </p:spTree>
    <p:extLst>
      <p:ext uri="{BB962C8B-B14F-4D97-AF65-F5344CB8AC3E}">
        <p14:creationId xmlns:p14="http://schemas.microsoft.com/office/powerpoint/2010/main" val="107841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230284"/>
            <a:ext cx="8408987" cy="4941916"/>
          </a:xfrm>
        </p:spPr>
        <p:txBody>
          <a:bodyPr/>
          <a:lstStyle/>
          <a:p>
            <a:r>
              <a:rPr lang="en-US" dirty="0"/>
              <a:t>OHSA establishes minimum standards for health and </a:t>
            </a:r>
            <a:r>
              <a:rPr lang="en-US" dirty="0" smtClean="0"/>
              <a:t>safety in the </a:t>
            </a:r>
            <a:r>
              <a:rPr lang="en-US" dirty="0"/>
              <a:t>workplace and sets </a:t>
            </a:r>
            <a:r>
              <a:rPr lang="en-US" dirty="0" smtClean="0"/>
              <a:t>out the </a:t>
            </a:r>
            <a:r>
              <a:rPr lang="en-US" dirty="0"/>
              <a:t>rights and responsibilities of various parties.</a:t>
            </a:r>
          </a:p>
          <a:p>
            <a:r>
              <a:rPr lang="en-US" dirty="0"/>
              <a:t>WCA establishes a system of no-fault benefits for injured workers.</a:t>
            </a:r>
          </a:p>
          <a:p>
            <a:r>
              <a:rPr lang="en-US" dirty="0" smtClean="0"/>
              <a:t>Bill 30 was introduced by the Government of Alberta on November 27, 2017 to revamp both the OHSA and the WCA.</a:t>
            </a:r>
          </a:p>
          <a:p>
            <a:r>
              <a:rPr lang="en-US" dirty="0" smtClean="0"/>
              <a:t>Per Minister of Labour, Christina Gray:</a:t>
            </a:r>
          </a:p>
          <a:p>
            <a:pPr marL="509588" indent="0">
              <a:buNone/>
            </a:pPr>
            <a:r>
              <a:rPr lang="en-US" dirty="0" smtClean="0"/>
              <a:t>“This bill would better protect hardworking Albertans and provide fair compensation to Albertans injured on the job.”</a:t>
            </a:r>
          </a:p>
          <a:p>
            <a:pPr marL="509588" indent="0">
              <a:buNone/>
            </a:pPr>
            <a:endParaRPr lang="en-US" dirty="0" smtClean="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4</a:t>
            </a:fld>
            <a:endParaRPr lang="en-GB" noProof="0" dirty="0"/>
          </a:p>
        </p:txBody>
      </p:sp>
      <p:sp>
        <p:nvSpPr>
          <p:cNvPr id="5" name="Title 4"/>
          <p:cNvSpPr>
            <a:spLocks noGrp="1"/>
          </p:cNvSpPr>
          <p:nvPr>
            <p:ph type="title"/>
          </p:nvPr>
        </p:nvSpPr>
        <p:spPr/>
        <p:txBody>
          <a:bodyPr/>
          <a:lstStyle/>
          <a:p>
            <a:r>
              <a:rPr lang="en-US" dirty="0"/>
              <a:t>Bill </a:t>
            </a:r>
            <a:r>
              <a:rPr lang="en-US" dirty="0" smtClean="0"/>
              <a:t>30 – Introduction</a:t>
            </a:r>
            <a:endParaRPr lang="en-US" dirty="0"/>
          </a:p>
        </p:txBody>
      </p:sp>
    </p:spTree>
    <p:extLst>
      <p:ext uri="{BB962C8B-B14F-4D97-AF65-F5344CB8AC3E}">
        <p14:creationId xmlns:p14="http://schemas.microsoft.com/office/powerpoint/2010/main" val="26421812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Under the new OHSA, more information will be published regularly including data on claims and injuries, orders, administrative penalties, tickets issued to employers and investigation reports completed by an officer.</a:t>
            </a:r>
          </a:p>
          <a:p>
            <a:r>
              <a:rPr lang="en-US" dirty="0" smtClean="0"/>
              <a:t>Only some of these are currently being published.</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40</a:t>
            </a:fld>
            <a:endParaRPr lang="en-GB" noProof="0" dirty="0"/>
          </a:p>
        </p:txBody>
      </p:sp>
      <p:sp>
        <p:nvSpPr>
          <p:cNvPr id="5" name="Title 4"/>
          <p:cNvSpPr>
            <a:spLocks noGrp="1"/>
          </p:cNvSpPr>
          <p:nvPr>
            <p:ph type="title"/>
          </p:nvPr>
        </p:nvSpPr>
        <p:spPr/>
        <p:txBody>
          <a:bodyPr/>
          <a:lstStyle/>
          <a:p>
            <a:r>
              <a:rPr lang="en-US" dirty="0" smtClean="0"/>
              <a:t>Publication of information	</a:t>
            </a:r>
            <a:endParaRPr lang="en-US" dirty="0"/>
          </a:p>
        </p:txBody>
      </p:sp>
    </p:spTree>
    <p:extLst>
      <p:ext uri="{BB962C8B-B14F-4D97-AF65-F5344CB8AC3E}">
        <p14:creationId xmlns:p14="http://schemas.microsoft.com/office/powerpoint/2010/main" val="39879546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17301" y="2321168"/>
            <a:ext cx="6079252" cy="2200589"/>
          </a:xfrm>
        </p:spPr>
        <p:txBody>
          <a:bodyPr/>
          <a:lstStyle/>
          <a:p>
            <a:pPr lvl="0"/>
            <a:r>
              <a:rPr lang="en-US" b="1" dirty="0"/>
              <a:t>Section </a:t>
            </a:r>
            <a:r>
              <a:rPr lang="en-US" b="1" dirty="0" smtClean="0"/>
              <a:t>2: </a:t>
            </a:r>
            <a:r>
              <a:rPr lang="en-US" b="1" dirty="0"/>
              <a:t/>
            </a:r>
            <a:br>
              <a:rPr lang="en-US" b="1" dirty="0"/>
            </a:br>
            <a:r>
              <a:rPr lang="en-US" b="1" dirty="0" smtClean="0"/>
              <a:t>WCA </a:t>
            </a:r>
            <a:r>
              <a:rPr lang="en-US" b="1" dirty="0"/>
              <a:t>Amendments</a:t>
            </a:r>
            <a:br>
              <a:rPr lang="en-US" b="1" dirty="0"/>
            </a:br>
            <a:endParaRPr lang="en-US" dirty="0"/>
          </a:p>
        </p:txBody>
      </p:sp>
      <p:sp>
        <p:nvSpPr>
          <p:cNvPr id="4" name="Slide Number Placeholder 3"/>
          <p:cNvSpPr>
            <a:spLocks noGrp="1"/>
          </p:cNvSpPr>
          <p:nvPr>
            <p:ph type="sldNum" sz="quarter" idx="11"/>
          </p:nvPr>
        </p:nvSpPr>
        <p:spPr/>
        <p:txBody>
          <a:bodyPr/>
          <a:lstStyle/>
          <a:p>
            <a:fld id="{D34DACC3-9742-4940-92E6-4CAB853A3218}" type="slidenum">
              <a:rPr lang="en-GB" noProof="0" smtClean="0"/>
              <a:pPr/>
              <a:t>41</a:t>
            </a:fld>
            <a:endParaRPr lang="en-GB" noProof="0" dirty="0"/>
          </a:p>
        </p:txBody>
      </p:sp>
    </p:spTree>
    <p:extLst>
      <p:ext uri="{BB962C8B-B14F-4D97-AF65-F5344CB8AC3E}">
        <p14:creationId xmlns:p14="http://schemas.microsoft.com/office/powerpoint/2010/main" val="14649979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p:txBody>
          <a:bodyPr/>
          <a:lstStyle/>
          <a:p>
            <a:r>
              <a:rPr lang="en-US" dirty="0" smtClean="0"/>
              <a:t>Amendments to the WCA will require the WCB to establish a Code of Rights and Conduct.</a:t>
            </a:r>
          </a:p>
          <a:p>
            <a:pPr lvl="1"/>
            <a:r>
              <a:rPr lang="en-US" dirty="0" smtClean="0"/>
              <a:t>In consultation with workers, employers, the Appeals Commission and Fair Practices Office.</a:t>
            </a:r>
          </a:p>
          <a:p>
            <a:r>
              <a:rPr lang="en-US" dirty="0" smtClean="0"/>
              <a:t>The Code will set out the rights of workers and employers in their interactions with the WCB.</a:t>
            </a:r>
          </a:p>
          <a:p>
            <a:pPr lvl="1"/>
            <a:r>
              <a:rPr lang="en-US" dirty="0" smtClean="0"/>
              <a:t>Will also describe how the WCB operates in recognition of those rights.</a:t>
            </a:r>
          </a:p>
        </p:txBody>
      </p:sp>
      <p:sp>
        <p:nvSpPr>
          <p:cNvPr id="5" name="Slide Number Placeholder 4"/>
          <p:cNvSpPr>
            <a:spLocks noGrp="1"/>
          </p:cNvSpPr>
          <p:nvPr>
            <p:ph type="sldNum" sz="quarter" idx="16"/>
          </p:nvPr>
        </p:nvSpPr>
        <p:spPr/>
        <p:txBody>
          <a:bodyPr/>
          <a:lstStyle/>
          <a:p>
            <a:fld id="{D34DACC3-9742-4940-92E6-4CAB853A3218}" type="slidenum">
              <a:rPr lang="en-GB" noProof="0" smtClean="0"/>
              <a:pPr/>
              <a:t>42</a:t>
            </a:fld>
            <a:endParaRPr lang="en-GB" noProof="0" dirty="0"/>
          </a:p>
        </p:txBody>
      </p:sp>
      <p:sp>
        <p:nvSpPr>
          <p:cNvPr id="6" name="Title 5"/>
          <p:cNvSpPr>
            <a:spLocks noGrp="1"/>
          </p:cNvSpPr>
          <p:nvPr>
            <p:ph type="title"/>
          </p:nvPr>
        </p:nvSpPr>
        <p:spPr/>
        <p:txBody>
          <a:bodyPr/>
          <a:lstStyle/>
          <a:p>
            <a:r>
              <a:rPr lang="en-US" dirty="0" smtClean="0"/>
              <a:t>Code of Rights and Conduct</a:t>
            </a:r>
            <a:endParaRPr lang="en-US" dirty="0"/>
          </a:p>
        </p:txBody>
      </p:sp>
    </p:spTree>
    <p:extLst>
      <p:ext uri="{BB962C8B-B14F-4D97-AF65-F5344CB8AC3E}">
        <p14:creationId xmlns:p14="http://schemas.microsoft.com/office/powerpoint/2010/main" val="35365895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WCA amendments establish the Fair Practices Office.</a:t>
            </a:r>
          </a:p>
          <a:p>
            <a:pPr lvl="1"/>
            <a:r>
              <a:rPr lang="en-US" dirty="0" smtClean="0"/>
              <a:t>Consists of the Fair Practices Commissioner and any necessary employees.</a:t>
            </a:r>
          </a:p>
          <a:p>
            <a:pPr lvl="1"/>
            <a:r>
              <a:rPr lang="en-US" dirty="0" smtClean="0"/>
              <a:t>Intended to assist workers in navigating the WCB system.</a:t>
            </a:r>
          </a:p>
          <a:p>
            <a:r>
              <a:rPr lang="en-US" dirty="0" smtClean="0"/>
              <a:t>The Commissioner’s powers and duties include:</a:t>
            </a:r>
          </a:p>
          <a:p>
            <a:pPr lvl="1"/>
            <a:r>
              <a:rPr lang="en-US" dirty="0" smtClean="0"/>
              <a:t>Making recommendations to the WCB, Appeals Commission or Medical Panels Office relating to:</a:t>
            </a:r>
          </a:p>
          <a:p>
            <a:pPr lvl="2"/>
            <a:r>
              <a:rPr lang="en-US" sz="1600" dirty="0"/>
              <a:t>t</a:t>
            </a:r>
            <a:r>
              <a:rPr lang="en-US" sz="1600" dirty="0" smtClean="0"/>
              <a:t>he WCA;</a:t>
            </a:r>
          </a:p>
          <a:p>
            <a:pPr lvl="2"/>
            <a:r>
              <a:rPr lang="en-US" sz="1600" dirty="0" smtClean="0"/>
              <a:t>breaches of the Code of Rights and Conduct.</a:t>
            </a:r>
          </a:p>
          <a:p>
            <a:pPr lvl="1"/>
            <a:r>
              <a:rPr lang="en-US" dirty="0" smtClean="0"/>
              <a:t>Establishing programs directed at providing independent advice, assistance and advocacy services to employers and workers.</a:t>
            </a:r>
          </a:p>
          <a:p>
            <a:pPr lvl="1"/>
            <a:endParaRPr lang="en-US" dirty="0" smtClean="0"/>
          </a:p>
          <a:p>
            <a:pPr lvl="2"/>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43</a:t>
            </a:fld>
            <a:endParaRPr lang="en-GB" noProof="0" dirty="0"/>
          </a:p>
        </p:txBody>
      </p:sp>
      <p:sp>
        <p:nvSpPr>
          <p:cNvPr id="5" name="Title 4"/>
          <p:cNvSpPr>
            <a:spLocks noGrp="1"/>
          </p:cNvSpPr>
          <p:nvPr>
            <p:ph type="title"/>
          </p:nvPr>
        </p:nvSpPr>
        <p:spPr/>
        <p:txBody>
          <a:bodyPr/>
          <a:lstStyle/>
          <a:p>
            <a:r>
              <a:rPr lang="en-US" dirty="0" smtClean="0"/>
              <a:t>Fair Practices Office</a:t>
            </a:r>
            <a:endParaRPr lang="en-US" dirty="0"/>
          </a:p>
        </p:txBody>
      </p:sp>
    </p:spTree>
    <p:extLst>
      <p:ext uri="{BB962C8B-B14F-4D97-AF65-F5344CB8AC3E}">
        <p14:creationId xmlns:p14="http://schemas.microsoft.com/office/powerpoint/2010/main" val="762815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185706"/>
            <a:ext cx="8408987" cy="4855866"/>
          </a:xfrm>
        </p:spPr>
        <p:txBody>
          <a:bodyPr/>
          <a:lstStyle/>
          <a:p>
            <a:r>
              <a:rPr lang="en-US" dirty="0" smtClean="0"/>
              <a:t>The time for appealing a decision to the Appeals Commission will be increased from 1 year to 2 years.</a:t>
            </a:r>
          </a:p>
          <a:p>
            <a:r>
              <a:rPr lang="en-US" dirty="0" smtClean="0"/>
              <a:t>Where evidence in support of opposite sides of an issue relating to a compensation claim is approximately equal, the issue must be resolved in the worker’s favour.</a:t>
            </a:r>
          </a:p>
          <a:p>
            <a:r>
              <a:rPr lang="en-US" dirty="0" smtClean="0"/>
              <a:t>The review body may now grant interim relief while a decision is under review, in accordance with WCB policies.</a:t>
            </a:r>
          </a:p>
          <a:p>
            <a:r>
              <a:rPr lang="en-US" dirty="0" smtClean="0"/>
              <a:t>Where the WCB requires a worker claiming compensation to undergo a medical examination, the worker will now select the physician, from an established roster.</a:t>
            </a:r>
          </a:p>
          <a:p>
            <a:pPr lvl="1"/>
            <a:r>
              <a:rPr lang="en-US" dirty="0" smtClean="0"/>
              <a:t>Previously, the physician was selected by the WCB.</a:t>
            </a:r>
          </a:p>
          <a:p>
            <a:r>
              <a:rPr lang="en-US" dirty="0" smtClean="0"/>
              <a:t>Establishes the Occupational Disease and Injury Advisory Committee.</a:t>
            </a:r>
          </a:p>
          <a:p>
            <a:pPr lvl="1"/>
            <a:r>
              <a:rPr lang="en-US" dirty="0" smtClean="0"/>
              <a:t>To propose recommendations, monitor trends and stay informed about occupational diseases, injuries and conditions.</a:t>
            </a:r>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44</a:t>
            </a:fld>
            <a:endParaRPr lang="en-GB" noProof="0" dirty="0"/>
          </a:p>
        </p:txBody>
      </p:sp>
      <p:sp>
        <p:nvSpPr>
          <p:cNvPr id="5" name="Title 4"/>
          <p:cNvSpPr>
            <a:spLocks noGrp="1"/>
          </p:cNvSpPr>
          <p:nvPr>
            <p:ph type="title"/>
          </p:nvPr>
        </p:nvSpPr>
        <p:spPr/>
        <p:txBody>
          <a:bodyPr/>
          <a:lstStyle/>
          <a:p>
            <a:r>
              <a:rPr lang="en-US" dirty="0" smtClean="0"/>
              <a:t>Procedural </a:t>
            </a:r>
            <a:r>
              <a:rPr lang="en-US" dirty="0" smtClean="0"/>
              <a:t>amendments - highlights</a:t>
            </a:r>
            <a:endParaRPr lang="en-US" dirty="0"/>
          </a:p>
        </p:txBody>
      </p:sp>
    </p:spTree>
    <p:extLst>
      <p:ext uri="{BB962C8B-B14F-4D97-AF65-F5344CB8AC3E}">
        <p14:creationId xmlns:p14="http://schemas.microsoft.com/office/powerpoint/2010/main" val="22985525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424763"/>
            <a:ext cx="8408987" cy="4747437"/>
          </a:xfrm>
        </p:spPr>
        <p:txBody>
          <a:bodyPr/>
          <a:lstStyle/>
          <a:p>
            <a:r>
              <a:rPr lang="en-US" dirty="0" smtClean="0"/>
              <a:t>The cap on maximum insurable earnings is eliminated.</a:t>
            </a:r>
          </a:p>
          <a:p>
            <a:pPr lvl="1"/>
            <a:r>
              <a:rPr lang="en-US" dirty="0" smtClean="0"/>
              <a:t>Currently $98,700 per year.</a:t>
            </a:r>
          </a:p>
          <a:p>
            <a:r>
              <a:rPr lang="en-US" dirty="0" smtClean="0"/>
              <a:t>New/improved benefits</a:t>
            </a:r>
          </a:p>
          <a:p>
            <a:pPr lvl="1"/>
            <a:r>
              <a:rPr lang="en-US" dirty="0" smtClean="0"/>
              <a:t>Non-economic loss payment for permanent clinical impairment for accidents occurring on or after September 1, 2018;</a:t>
            </a:r>
          </a:p>
          <a:p>
            <a:pPr lvl="1"/>
            <a:r>
              <a:rPr lang="en-US" dirty="0" smtClean="0"/>
              <a:t>Retirement benefits for accidents occurring on or after January 1, 2018;</a:t>
            </a:r>
          </a:p>
          <a:p>
            <a:pPr lvl="1"/>
            <a:r>
              <a:rPr lang="en-US" dirty="0" smtClean="0"/>
              <a:t>Benefits for young workers who sustain an injury that results in a permanent clinical impairment of 50% or higher for accidents occurring on or after September 1, 2018; and</a:t>
            </a:r>
          </a:p>
          <a:p>
            <a:pPr lvl="1"/>
            <a:r>
              <a:rPr lang="en-US" dirty="0" smtClean="0"/>
              <a:t>Benefits for surviving spouses and children following a worker’s death, including a lump sum death payment for accidents occurring on or after September 1, 2018.</a:t>
            </a:r>
          </a:p>
          <a:p>
            <a:r>
              <a:rPr lang="en-US" dirty="0" smtClean="0"/>
              <a:t>Enhanced coverage for workers in all occupations who sustain psychological injuries, including post-traumatic stress disorder.</a:t>
            </a:r>
          </a:p>
          <a:p>
            <a:endParaRPr lang="en-US" dirty="0" smtClean="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45</a:t>
            </a:fld>
            <a:endParaRPr lang="en-GB" noProof="0" dirty="0"/>
          </a:p>
        </p:txBody>
      </p:sp>
      <p:sp>
        <p:nvSpPr>
          <p:cNvPr id="5" name="Title 4"/>
          <p:cNvSpPr>
            <a:spLocks noGrp="1"/>
          </p:cNvSpPr>
          <p:nvPr>
            <p:ph type="title"/>
          </p:nvPr>
        </p:nvSpPr>
        <p:spPr/>
        <p:txBody>
          <a:bodyPr/>
          <a:lstStyle/>
          <a:p>
            <a:r>
              <a:rPr lang="en-US" dirty="0" smtClean="0"/>
              <a:t>Changes to </a:t>
            </a:r>
            <a:r>
              <a:rPr lang="en-US" dirty="0" smtClean="0"/>
              <a:t>benefits - highlights</a:t>
            </a:r>
            <a:endParaRPr lang="en-US" dirty="0"/>
          </a:p>
        </p:txBody>
      </p:sp>
    </p:spTree>
    <p:extLst>
      <p:ext uri="{BB962C8B-B14F-4D97-AF65-F5344CB8AC3E}">
        <p14:creationId xmlns:p14="http://schemas.microsoft.com/office/powerpoint/2010/main" val="5685894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Establishes the Medical Panels Office.</a:t>
            </a:r>
          </a:p>
          <a:p>
            <a:pPr lvl="1"/>
            <a:r>
              <a:rPr lang="en-US" dirty="0"/>
              <a:t>Responsible for the operation of the medical panel process</a:t>
            </a:r>
            <a:r>
              <a:rPr lang="en-US" dirty="0" smtClean="0"/>
              <a:t>.</a:t>
            </a:r>
          </a:p>
          <a:p>
            <a:r>
              <a:rPr lang="en-US" dirty="0" smtClean="0"/>
              <a:t>A medical panel may be established by the WCB or Appeals Commission to deal with a medical issue or a difference of medical opinion regarding a claim.</a:t>
            </a:r>
          </a:p>
          <a:p>
            <a:r>
              <a:rPr lang="en-US" dirty="0" smtClean="0"/>
              <a:t>Before referring a matter to a medical panel, the Medical Panels Commissioner may request a case conference to include the physicians involved in giving the opinions in question, health care providers, the parties and anyone else the Commissioner considers appropriate.</a:t>
            </a:r>
          </a:p>
          <a:p>
            <a:pPr lvl="1"/>
            <a:r>
              <a:rPr lang="en-US" dirty="0" smtClean="0"/>
              <a:t>The case conference is without prejudice.</a:t>
            </a:r>
            <a:endParaRPr lang="en-US" dirty="0"/>
          </a:p>
          <a:p>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46</a:t>
            </a:fld>
            <a:endParaRPr lang="en-GB" noProof="0" dirty="0"/>
          </a:p>
        </p:txBody>
      </p:sp>
      <p:sp>
        <p:nvSpPr>
          <p:cNvPr id="5" name="Title 4"/>
          <p:cNvSpPr>
            <a:spLocks noGrp="1"/>
          </p:cNvSpPr>
          <p:nvPr>
            <p:ph type="title"/>
          </p:nvPr>
        </p:nvSpPr>
        <p:spPr/>
        <p:txBody>
          <a:bodyPr/>
          <a:lstStyle/>
          <a:p>
            <a:r>
              <a:rPr lang="en-US" dirty="0" smtClean="0"/>
              <a:t>Medical Panels</a:t>
            </a:r>
            <a:endParaRPr lang="en-US" dirty="0"/>
          </a:p>
        </p:txBody>
      </p:sp>
    </p:spTree>
    <p:extLst>
      <p:ext uri="{BB962C8B-B14F-4D97-AF65-F5344CB8AC3E}">
        <p14:creationId xmlns:p14="http://schemas.microsoft.com/office/powerpoint/2010/main" val="15197810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296237"/>
            <a:ext cx="8408987" cy="4875963"/>
          </a:xfrm>
        </p:spPr>
        <p:txBody>
          <a:bodyPr/>
          <a:lstStyle/>
          <a:p>
            <a:r>
              <a:rPr lang="en-US" dirty="0" smtClean="0"/>
              <a:t>Imposes </a:t>
            </a:r>
            <a:r>
              <a:rPr lang="en-US" dirty="0" smtClean="0"/>
              <a:t>obligations </a:t>
            </a:r>
            <a:r>
              <a:rPr lang="en-US" dirty="0" smtClean="0"/>
              <a:t>on employers to return to work injured workers with at least 12 months of service.</a:t>
            </a:r>
          </a:p>
          <a:p>
            <a:r>
              <a:rPr lang="en-US" dirty="0" smtClean="0"/>
              <a:t>Employer must accommodate the worker to the point of undue hardship.</a:t>
            </a:r>
          </a:p>
          <a:p>
            <a:r>
              <a:rPr lang="en-US" dirty="0" smtClean="0"/>
              <a:t>If the worker is medically and physically capable of performing the essential duties of his or her date of accident employment, the employer must offer to reinstate the worker in the same or a comparable position at the same pay and benefits.</a:t>
            </a:r>
          </a:p>
          <a:p>
            <a:r>
              <a:rPr lang="en-US" dirty="0" smtClean="0"/>
              <a:t>If the worker is medically and physically capable of performing suitable work, but not the essential duties of his or her date of accident employment, the employer must offer the worker the first opportunity for suitable employment that becomes available.</a:t>
            </a:r>
          </a:p>
          <a:p>
            <a:pPr lvl="1"/>
            <a:r>
              <a:rPr lang="en-US" dirty="0" smtClean="0"/>
              <a:t>If the employer </a:t>
            </a:r>
            <a:r>
              <a:rPr lang="en-US" dirty="0" smtClean="0"/>
              <a:t>terminates </a:t>
            </a:r>
            <a:r>
              <a:rPr lang="en-US" dirty="0" smtClean="0"/>
              <a:t>the worker within 6 months or while the worker continues to receive compensation under the WCA, the employer is presumed not to have complied within this requirement. It is then up to the employer to </a:t>
            </a:r>
            <a:r>
              <a:rPr lang="en-US" dirty="0" smtClean="0"/>
              <a:t>rebut the presumption.</a:t>
            </a:r>
            <a:endParaRPr lang="en-US" dirty="0" smtClean="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47</a:t>
            </a:fld>
            <a:endParaRPr lang="en-GB" noProof="0" dirty="0"/>
          </a:p>
        </p:txBody>
      </p:sp>
      <p:sp>
        <p:nvSpPr>
          <p:cNvPr id="5" name="Title 4"/>
          <p:cNvSpPr>
            <a:spLocks noGrp="1"/>
          </p:cNvSpPr>
          <p:nvPr>
            <p:ph type="title"/>
          </p:nvPr>
        </p:nvSpPr>
        <p:spPr/>
        <p:txBody>
          <a:bodyPr/>
          <a:lstStyle/>
          <a:p>
            <a:r>
              <a:rPr lang="en-US" dirty="0" smtClean="0"/>
              <a:t>Reinstatement obligations</a:t>
            </a:r>
            <a:endParaRPr lang="en-US" dirty="0"/>
          </a:p>
        </p:txBody>
      </p:sp>
    </p:spTree>
    <p:extLst>
      <p:ext uri="{BB962C8B-B14F-4D97-AF65-F5344CB8AC3E}">
        <p14:creationId xmlns:p14="http://schemas.microsoft.com/office/powerpoint/2010/main" val="2204794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155560"/>
            <a:ext cx="8408987" cy="5016640"/>
          </a:xfrm>
        </p:spPr>
        <p:txBody>
          <a:bodyPr/>
          <a:lstStyle/>
          <a:p>
            <a:r>
              <a:rPr lang="en-US" dirty="0" smtClean="0"/>
              <a:t>The WCA does not prevent an employer from refusing to continue to employ, terminating, laying off, suspending or altering the status of a worker if the employer satisfies the WCB that the decision to do so was done in good faith, for business </a:t>
            </a:r>
            <a:r>
              <a:rPr lang="en-US" sz="1800" dirty="0"/>
              <a:t>reasons</a:t>
            </a:r>
            <a:r>
              <a:rPr lang="en-US" dirty="0" smtClean="0"/>
              <a:t>, and had nothing to do with the worker being unable to work due to an accident.</a:t>
            </a:r>
          </a:p>
          <a:p>
            <a:r>
              <a:rPr lang="en-US" dirty="0" smtClean="0"/>
              <a:t>Disputes about reinstatement must go to the WCB.</a:t>
            </a:r>
          </a:p>
          <a:p>
            <a:pPr lvl="1"/>
            <a:r>
              <a:rPr lang="en-US" dirty="0" smtClean="0"/>
              <a:t>May be resolved through mediation.</a:t>
            </a:r>
          </a:p>
          <a:p>
            <a:pPr lvl="1"/>
            <a:r>
              <a:rPr lang="en-US" dirty="0" smtClean="0"/>
              <a:t>WCB may order an administrative penalty if it finds the employer did not comply.</a:t>
            </a:r>
          </a:p>
          <a:p>
            <a:pPr lvl="1"/>
            <a:r>
              <a:rPr lang="en-US" dirty="0" smtClean="0"/>
              <a:t>WCB may also provide payment to the worker of an amount not more than the administrative penalty.</a:t>
            </a:r>
          </a:p>
          <a:p>
            <a:r>
              <a:rPr lang="en-US" dirty="0" smtClean="0"/>
              <a:t>Employer’s obligation ends when the worker declines an offer of reinstatement that the WCB considers to have been appropriate.</a:t>
            </a:r>
          </a:p>
          <a:p>
            <a:r>
              <a:rPr lang="en-US" dirty="0" smtClean="0"/>
              <a:t>Sets out duties of both the employer and worker (ex. maintaining communication).</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48</a:t>
            </a:fld>
            <a:endParaRPr lang="en-GB" noProof="0" dirty="0"/>
          </a:p>
        </p:txBody>
      </p:sp>
      <p:sp>
        <p:nvSpPr>
          <p:cNvPr id="5" name="Title 4"/>
          <p:cNvSpPr>
            <a:spLocks noGrp="1"/>
          </p:cNvSpPr>
          <p:nvPr>
            <p:ph type="title"/>
          </p:nvPr>
        </p:nvSpPr>
        <p:spPr/>
        <p:txBody>
          <a:bodyPr/>
          <a:lstStyle/>
          <a:p>
            <a:r>
              <a:rPr lang="en-US" dirty="0" smtClean="0"/>
              <a:t>Reinstatement obligations (continued)</a:t>
            </a:r>
            <a:endParaRPr lang="en-US" dirty="0"/>
          </a:p>
        </p:txBody>
      </p:sp>
    </p:spTree>
    <p:extLst>
      <p:ext uri="{BB962C8B-B14F-4D97-AF65-F5344CB8AC3E}">
        <p14:creationId xmlns:p14="http://schemas.microsoft.com/office/powerpoint/2010/main" val="12976459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379862"/>
            <a:ext cx="8408987" cy="4572000"/>
          </a:xfrm>
        </p:spPr>
        <p:txBody>
          <a:bodyPr/>
          <a:lstStyle/>
          <a:p>
            <a:r>
              <a:rPr lang="en-US" dirty="0" smtClean="0"/>
              <a:t>WCB and Appeals Commission must notify the Alberta Human Rights Commission if they are dealing with a reinstatement matter.</a:t>
            </a:r>
          </a:p>
          <a:p>
            <a:r>
              <a:rPr lang="en-US" dirty="0" smtClean="0"/>
              <a:t>For accidents after September 1, 2018, during the first year after a worker is injured, the employer must continue making contributions for health benefits if:</a:t>
            </a:r>
          </a:p>
          <a:p>
            <a:pPr lvl="1"/>
            <a:r>
              <a:rPr lang="en-US" dirty="0" smtClean="0"/>
              <a:t>The employer was doing so when the accident occurred; and</a:t>
            </a:r>
          </a:p>
          <a:p>
            <a:pPr lvl="1"/>
            <a:r>
              <a:rPr lang="en-US" dirty="0" smtClean="0"/>
              <a:t>The worker continues to pay his/her contributions, if any, while absent from work.</a:t>
            </a:r>
          </a:p>
          <a:p>
            <a:r>
              <a:rPr lang="en-US" dirty="0" smtClean="0"/>
              <a:t>If the employer fails to continue making benefit contributions, the WCB will reimburse the worker for his/her benefit expenses and the employer is liable to the WCB for those amounts.</a:t>
            </a:r>
          </a:p>
          <a:p>
            <a:pPr lvl="1"/>
            <a:r>
              <a:rPr lang="en-US" dirty="0" smtClean="0"/>
              <a:t>The employer will also be subject to an administrative penalty.</a:t>
            </a:r>
          </a:p>
          <a:p>
            <a:pPr lvl="1"/>
            <a:r>
              <a:rPr lang="en-US" dirty="0"/>
              <a:t>WCB may also provide payment to the </a:t>
            </a:r>
            <a:r>
              <a:rPr lang="en-US" dirty="0" smtClean="0"/>
              <a:t>worker </a:t>
            </a:r>
            <a:r>
              <a:rPr lang="en-US" dirty="0"/>
              <a:t>of an amount not more than the administrative penalty.</a:t>
            </a:r>
          </a:p>
          <a:p>
            <a:pPr lvl="1"/>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49</a:t>
            </a:fld>
            <a:endParaRPr lang="en-GB" noProof="0" dirty="0"/>
          </a:p>
        </p:txBody>
      </p:sp>
      <p:sp>
        <p:nvSpPr>
          <p:cNvPr id="5" name="Title 4"/>
          <p:cNvSpPr>
            <a:spLocks noGrp="1"/>
          </p:cNvSpPr>
          <p:nvPr>
            <p:ph type="title"/>
          </p:nvPr>
        </p:nvSpPr>
        <p:spPr/>
        <p:txBody>
          <a:bodyPr/>
          <a:lstStyle/>
          <a:p>
            <a:r>
              <a:rPr lang="en-US" dirty="0" smtClean="0"/>
              <a:t>Reinstatement obligations (continued)</a:t>
            </a:r>
            <a:endParaRPr lang="en-US" dirty="0"/>
          </a:p>
        </p:txBody>
      </p:sp>
    </p:spTree>
    <p:extLst>
      <p:ext uri="{BB962C8B-B14F-4D97-AF65-F5344CB8AC3E}">
        <p14:creationId xmlns:p14="http://schemas.microsoft.com/office/powerpoint/2010/main" val="2356243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205345"/>
            <a:ext cx="8408987" cy="4966855"/>
          </a:xfrm>
        </p:spPr>
        <p:txBody>
          <a:bodyPr/>
          <a:lstStyle/>
          <a:p>
            <a:r>
              <a:rPr lang="en-US" dirty="0" smtClean="0"/>
              <a:t>November 27, 2017 – passed First Reading</a:t>
            </a:r>
          </a:p>
          <a:p>
            <a:r>
              <a:rPr lang="en-US" dirty="0" smtClean="0"/>
              <a:t>December 11, </a:t>
            </a:r>
            <a:r>
              <a:rPr lang="en-US" dirty="0"/>
              <a:t>2017 – passed </a:t>
            </a:r>
            <a:r>
              <a:rPr lang="en-US" dirty="0" smtClean="0"/>
              <a:t>Second Reading</a:t>
            </a:r>
          </a:p>
          <a:p>
            <a:r>
              <a:rPr lang="en-US" dirty="0" smtClean="0"/>
              <a:t>December 12, 2017 – passed Committee of the Whole with amendment</a:t>
            </a:r>
          </a:p>
          <a:p>
            <a:r>
              <a:rPr lang="en-US" dirty="0" smtClean="0"/>
              <a:t>December 12, </a:t>
            </a:r>
            <a:r>
              <a:rPr lang="en-US" dirty="0"/>
              <a:t>2017 – passed </a:t>
            </a:r>
            <a:r>
              <a:rPr lang="en-US" dirty="0" smtClean="0"/>
              <a:t>Third Reading on Division</a:t>
            </a:r>
          </a:p>
          <a:p>
            <a:r>
              <a:rPr lang="en-US" dirty="0" smtClean="0"/>
              <a:t>Royal Assent – December 15, 2017</a:t>
            </a:r>
            <a:r>
              <a:rPr lang="en-US" dirty="0" smtClean="0"/>
              <a:t>.</a:t>
            </a:r>
          </a:p>
          <a:p>
            <a:r>
              <a:rPr lang="en-US" dirty="0" smtClean="0"/>
              <a:t>It’s now the law!</a:t>
            </a:r>
            <a:endParaRPr lang="en-US" dirty="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5</a:t>
            </a:fld>
            <a:endParaRPr lang="en-GB" noProof="0" dirty="0"/>
          </a:p>
        </p:txBody>
      </p:sp>
      <p:sp>
        <p:nvSpPr>
          <p:cNvPr id="5" name="Title 4"/>
          <p:cNvSpPr>
            <a:spLocks noGrp="1"/>
          </p:cNvSpPr>
          <p:nvPr>
            <p:ph type="title"/>
          </p:nvPr>
        </p:nvSpPr>
        <p:spPr/>
        <p:txBody>
          <a:bodyPr/>
          <a:lstStyle/>
          <a:p>
            <a:r>
              <a:rPr lang="en-US" dirty="0"/>
              <a:t>Bill </a:t>
            </a:r>
            <a:r>
              <a:rPr lang="en-US" dirty="0" smtClean="0"/>
              <a:t>30 – Status</a:t>
            </a:r>
            <a:endParaRPr lang="en-US" dirty="0"/>
          </a:p>
        </p:txBody>
      </p:sp>
    </p:spTree>
    <p:extLst>
      <p:ext uri="{BB962C8B-B14F-4D97-AF65-F5344CB8AC3E}">
        <p14:creationId xmlns:p14="http://schemas.microsoft.com/office/powerpoint/2010/main" val="36155957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4DACC3-9742-4940-92E6-4CAB853A3218}" type="slidenum">
              <a:rPr lang="en-GB" noProof="0" smtClean="0"/>
              <a:pPr/>
              <a:t>50</a:t>
            </a:fld>
            <a:endParaRPr lang="en-GB" noProof="0" dirty="0"/>
          </a:p>
        </p:txBody>
      </p:sp>
      <p:sp>
        <p:nvSpPr>
          <p:cNvPr id="6" name="Title 5"/>
          <p:cNvSpPr>
            <a:spLocks noGrp="1"/>
          </p:cNvSpPr>
          <p:nvPr>
            <p:ph type="title"/>
          </p:nvPr>
        </p:nvSpPr>
        <p:spPr/>
        <p:txBody>
          <a:bodyPr/>
          <a:lstStyle/>
          <a:p>
            <a:r>
              <a:rPr lang="en-US" sz="4400" dirty="0" smtClean="0"/>
              <a:t>Questions?</a:t>
            </a:r>
            <a:endParaRPr lang="en-CA" sz="4400" dirty="0"/>
          </a:p>
        </p:txBody>
      </p:sp>
    </p:spTree>
    <p:extLst>
      <p:ext uri="{BB962C8B-B14F-4D97-AF65-F5344CB8AC3E}">
        <p14:creationId xmlns:p14="http://schemas.microsoft.com/office/powerpoint/2010/main" val="14324775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Thank you</a:t>
            </a:r>
            <a:endParaRPr lang="en-CA" dirty="0"/>
          </a:p>
        </p:txBody>
      </p:sp>
      <p:sp>
        <p:nvSpPr>
          <p:cNvPr id="3" name="Text Placeholder 2"/>
          <p:cNvSpPr>
            <a:spLocks noGrp="1"/>
          </p:cNvSpPr>
          <p:nvPr>
            <p:ph type="body" sz="quarter" idx="14"/>
          </p:nvPr>
        </p:nvSpPr>
        <p:spPr/>
        <p:txBody>
          <a:bodyPr/>
          <a:lstStyle/>
          <a:p>
            <a:r>
              <a:rPr lang="en-CA" dirty="0"/>
              <a:t>Dentons Canada LLP</a:t>
            </a:r>
          </a:p>
          <a:p>
            <a:r>
              <a:rPr lang="en-CA" dirty="0"/>
              <a:t>2900 Manulife Place</a:t>
            </a:r>
          </a:p>
          <a:p>
            <a:r>
              <a:rPr lang="en-CA" dirty="0"/>
              <a:t>10180 - 101 Street</a:t>
            </a:r>
          </a:p>
          <a:p>
            <a:r>
              <a:rPr lang="en-CA" dirty="0"/>
              <a:t>Edmonton, Alberta T5J 3V5</a:t>
            </a:r>
          </a:p>
          <a:p>
            <a:r>
              <a:rPr lang="en-CA" dirty="0"/>
              <a:t>Canada</a:t>
            </a:r>
          </a:p>
        </p:txBody>
      </p:sp>
      <p:sp>
        <p:nvSpPr>
          <p:cNvPr id="7" name="Slide Number Placeholder 6"/>
          <p:cNvSpPr>
            <a:spLocks noGrp="1"/>
          </p:cNvSpPr>
          <p:nvPr>
            <p:ph type="sldNum" sz="quarter" idx="13"/>
          </p:nvPr>
        </p:nvSpPr>
        <p:spPr/>
        <p:txBody>
          <a:bodyPr/>
          <a:lstStyle/>
          <a:p>
            <a:fld id="{D34DACC3-9742-4940-92E6-4CAB853A3218}" type="slidenum">
              <a:rPr lang="en-CA" noProof="0" smtClean="0"/>
              <a:pPr/>
              <a:t>51</a:t>
            </a:fld>
            <a:endParaRPr lang="en-CA" noProof="0" dirty="0"/>
          </a:p>
        </p:txBody>
      </p:sp>
      <p:sp>
        <p:nvSpPr>
          <p:cNvPr id="9" name="Text Placeholder 3"/>
          <p:cNvSpPr>
            <a:spLocks noGrp="1"/>
          </p:cNvSpPr>
          <p:nvPr>
            <p:ph type="body" sz="quarter" idx="15"/>
          </p:nvPr>
        </p:nvSpPr>
        <p:spPr>
          <a:xfrm>
            <a:off x="366713" y="4740502"/>
            <a:ext cx="8408987" cy="1428000"/>
          </a:xfrm>
        </p:spPr>
        <p:txBody>
          <a:bodyPr/>
          <a:lstStyle/>
          <a:p>
            <a:r>
              <a:rPr lang="en-US" dirty="0"/>
              <a:t>Dentons is the world's largest law firm, delivering quality and value to clients around the globe. Dentons is a leader on the Acritas Global Elite Brand Index, a BTI Client Service 30 Award winner and recognized by prominent business and legal publications for its innovations in client service, including founding Nextlaw Labs and the Nextlaw Global Referral Network. Dentons' polycentric approach and world-class talent challenge the status quo to advance client interests in the communities in which we live and work.  www.dentons.com</a:t>
            </a:r>
            <a:endParaRPr lang="en-CA" dirty="0"/>
          </a:p>
        </p:txBody>
      </p:sp>
      <p:sp>
        <p:nvSpPr>
          <p:cNvPr id="11" name="Text Placeholder 4"/>
          <p:cNvSpPr>
            <a:spLocks noGrp="1"/>
          </p:cNvSpPr>
          <p:nvPr>
            <p:ph type="body" sz="quarter" idx="16"/>
          </p:nvPr>
        </p:nvSpPr>
        <p:spPr>
          <a:xfrm>
            <a:off x="366712" y="6058773"/>
            <a:ext cx="8408987" cy="442040"/>
          </a:xfrm>
        </p:spPr>
        <p:txBody>
          <a:bodyPr/>
          <a:lstStyle/>
          <a:p>
            <a:r>
              <a:rPr lang="en-CA" dirty="0" smtClean="0"/>
              <a:t>© 2017 Dentons. Dentons is a global legal practice providing client services worldwide through its member firms and affiliates. This document is not designed to provide legal or other advice and you should not take, or refrain from taking, action based on its content. We are providing information to you on the basis you agree to keep it confidential. If you give us confidential information but do not instruct or retain us, we may act for another client on any matter to which that confidential information may be relevant.  Please see dentons.com for Legal Notices.</a:t>
            </a:r>
            <a:endParaRPr lang="en-CA" dirty="0"/>
          </a:p>
        </p:txBody>
      </p:sp>
    </p:spTree>
    <p:extLst>
      <p:ext uri="{BB962C8B-B14F-4D97-AF65-F5344CB8AC3E}">
        <p14:creationId xmlns:p14="http://schemas.microsoft.com/office/powerpoint/2010/main" val="3047010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1305098"/>
            <a:ext cx="8408987" cy="4867102"/>
          </a:xfrm>
        </p:spPr>
        <p:txBody>
          <a:bodyPr/>
          <a:lstStyle/>
          <a:p>
            <a:r>
              <a:rPr lang="en-US" sz="2800" dirty="0" smtClean="0"/>
              <a:t>The majority of the OHSA amendments will come into force on June 1, 2018.</a:t>
            </a:r>
          </a:p>
          <a:p>
            <a:pPr lvl="1"/>
            <a:r>
              <a:rPr lang="en-US" sz="2800" dirty="0" smtClean="0">
                <a:solidFill>
                  <a:schemeClr val="tx1"/>
                </a:solidFill>
              </a:rPr>
              <a:t>A handful are in force immediately upon Royal Assent.</a:t>
            </a:r>
          </a:p>
          <a:p>
            <a:r>
              <a:rPr lang="en-US" sz="2800" dirty="0" smtClean="0">
                <a:solidFill>
                  <a:schemeClr val="tx1"/>
                </a:solidFill>
              </a:rPr>
              <a:t>Some of the WCA amendments will come into force on January 1, 2018.</a:t>
            </a:r>
          </a:p>
          <a:p>
            <a:pPr lvl="1"/>
            <a:r>
              <a:rPr lang="en-US" sz="2800" dirty="0" smtClean="0">
                <a:solidFill>
                  <a:schemeClr val="tx1"/>
                </a:solidFill>
              </a:rPr>
              <a:t>Others on April 1, September 1, December 1, or on Proclamation.</a:t>
            </a:r>
          </a:p>
          <a:p>
            <a:pPr lvl="1"/>
            <a:r>
              <a:rPr lang="en-US" sz="2800" dirty="0" smtClean="0">
                <a:solidFill>
                  <a:schemeClr val="tx1"/>
                </a:solidFill>
              </a:rPr>
              <a:t>A handful are in force immediately upon Royal Assent.</a:t>
            </a:r>
            <a:endParaRPr lang="en-US" sz="2800" dirty="0">
              <a:solidFill>
                <a:schemeClr val="tx1"/>
              </a:solidFill>
            </a:endParaRPr>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6</a:t>
            </a:fld>
            <a:endParaRPr lang="en-GB" noProof="0" dirty="0"/>
          </a:p>
        </p:txBody>
      </p:sp>
      <p:sp>
        <p:nvSpPr>
          <p:cNvPr id="5" name="Title 4"/>
          <p:cNvSpPr>
            <a:spLocks noGrp="1"/>
          </p:cNvSpPr>
          <p:nvPr>
            <p:ph type="title"/>
          </p:nvPr>
        </p:nvSpPr>
        <p:spPr/>
        <p:txBody>
          <a:bodyPr/>
          <a:lstStyle/>
          <a:p>
            <a:r>
              <a:rPr lang="en-US" dirty="0" smtClean="0"/>
              <a:t>Bill 30 – Coming Into Force</a:t>
            </a:r>
            <a:endParaRPr lang="en-US" dirty="0"/>
          </a:p>
        </p:txBody>
      </p:sp>
    </p:spTree>
    <p:extLst>
      <p:ext uri="{BB962C8B-B14F-4D97-AF65-F5344CB8AC3E}">
        <p14:creationId xmlns:p14="http://schemas.microsoft.com/office/powerpoint/2010/main" val="3953424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D34DACC3-9742-4940-92E6-4CAB853A3218}" type="slidenum">
              <a:rPr lang="en-GB" noProof="0" smtClean="0"/>
              <a:pPr/>
              <a:t>7</a:t>
            </a:fld>
            <a:endParaRPr lang="en-GB" noProof="0" dirty="0"/>
          </a:p>
        </p:txBody>
      </p:sp>
      <p:sp>
        <p:nvSpPr>
          <p:cNvPr id="2" name="Rectangle 1"/>
          <p:cNvSpPr/>
          <p:nvPr/>
        </p:nvSpPr>
        <p:spPr>
          <a:xfrm>
            <a:off x="1436914" y="2403426"/>
            <a:ext cx="4506686" cy="1200329"/>
          </a:xfrm>
          <a:prstGeom prst="rect">
            <a:avLst/>
          </a:prstGeom>
        </p:spPr>
        <p:txBody>
          <a:bodyPr wrap="square">
            <a:spAutoFit/>
          </a:bodyPr>
          <a:lstStyle/>
          <a:p>
            <a:pPr lvl="0">
              <a:buClr>
                <a:srgbClr val="6E2D91"/>
              </a:buClr>
            </a:pPr>
            <a:r>
              <a:rPr lang="en-US" sz="3600" b="1" dirty="0">
                <a:solidFill>
                  <a:srgbClr val="565A5C"/>
                </a:solidFill>
                <a:cs typeface="Arial" pitchFamily="34" charset="0"/>
              </a:rPr>
              <a:t>Section 1: </a:t>
            </a:r>
            <a:endParaRPr lang="en-US" sz="3600" b="1" dirty="0" smtClean="0">
              <a:solidFill>
                <a:srgbClr val="565A5C"/>
              </a:solidFill>
              <a:cs typeface="Arial" pitchFamily="34" charset="0"/>
            </a:endParaRPr>
          </a:p>
          <a:p>
            <a:pPr lvl="0">
              <a:buClr>
                <a:srgbClr val="6E2D91"/>
              </a:buClr>
            </a:pPr>
            <a:r>
              <a:rPr lang="en-US" sz="3600" b="1" dirty="0" smtClean="0">
                <a:solidFill>
                  <a:srgbClr val="565A5C"/>
                </a:solidFill>
                <a:cs typeface="Arial" pitchFamily="34" charset="0"/>
              </a:rPr>
              <a:t>OHSA </a:t>
            </a:r>
            <a:r>
              <a:rPr lang="en-US" sz="3600" b="1" dirty="0">
                <a:solidFill>
                  <a:srgbClr val="565A5C"/>
                </a:solidFill>
                <a:cs typeface="Arial" pitchFamily="34" charset="0"/>
              </a:rPr>
              <a:t>Amendments</a:t>
            </a:r>
          </a:p>
        </p:txBody>
      </p:sp>
    </p:spTree>
    <p:extLst>
      <p:ext uri="{BB962C8B-B14F-4D97-AF65-F5344CB8AC3E}">
        <p14:creationId xmlns:p14="http://schemas.microsoft.com/office/powerpoint/2010/main" val="1549451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874207"/>
            <a:ext cx="8408987" cy="5297993"/>
          </a:xfrm>
        </p:spPr>
        <p:txBody>
          <a:bodyPr/>
          <a:lstStyle/>
          <a:p>
            <a:r>
              <a:rPr lang="en-US" dirty="0" smtClean="0"/>
              <a:t>“appeal body” – will be the Labour Relations Board.</a:t>
            </a:r>
          </a:p>
          <a:p>
            <a:pPr lvl="1"/>
            <a:r>
              <a:rPr lang="en-US" dirty="0" smtClean="0"/>
              <a:t>currently, the Occupational Health and Safety Council hears appeals under the OHSA.</a:t>
            </a:r>
          </a:p>
          <a:p>
            <a:r>
              <a:rPr lang="en-US" dirty="0" smtClean="0"/>
              <a:t>“discriminatory action” – replaces/expands the current OHSA definition of “disciplinary action”.</a:t>
            </a:r>
          </a:p>
          <a:p>
            <a:r>
              <a:rPr lang="en-US" dirty="0" smtClean="0"/>
              <a:t>“employer” – no longer includes a person who is self-employed.</a:t>
            </a:r>
          </a:p>
          <a:p>
            <a:pPr lvl="1"/>
            <a:r>
              <a:rPr lang="en-US" dirty="0" smtClean="0"/>
              <a:t>uses the term “employs or engages”.</a:t>
            </a:r>
          </a:p>
          <a:p>
            <a:r>
              <a:rPr lang="en-US" dirty="0"/>
              <a:t>“owner” means the registered owner at Land Titles or the person who enters into an agreement with the owner to be responsible for meeting the owner’s OHS obligations.</a:t>
            </a:r>
          </a:p>
          <a:p>
            <a:pPr lvl="1"/>
            <a:r>
              <a:rPr lang="en-US" dirty="0"/>
              <a:t>currently defined as the person in legal possession or with an ownership interest who requests the work</a:t>
            </a:r>
            <a:r>
              <a:rPr lang="en-US" dirty="0" smtClean="0"/>
              <a:t>.</a:t>
            </a:r>
          </a:p>
          <a:p>
            <a:r>
              <a:rPr lang="en-US" dirty="0"/>
              <a:t>“violence” now includes psychological injury or harm and specifically includes domestic violence</a:t>
            </a:r>
            <a:r>
              <a:rPr lang="en-US" dirty="0" smtClean="0"/>
              <a:t>.</a:t>
            </a:r>
          </a:p>
          <a:p>
            <a:r>
              <a:rPr lang="en-US" dirty="0"/>
              <a:t>“worker” definition expanded to </a:t>
            </a:r>
            <a:r>
              <a:rPr lang="en-US" dirty="0" smtClean="0"/>
              <a:t>capture volunteers.</a:t>
            </a:r>
            <a:endParaRPr lang="en-US" dirty="0"/>
          </a:p>
          <a:p>
            <a:endParaRPr lang="en-US" dirty="0"/>
          </a:p>
          <a:p>
            <a:endParaRPr lang="en-US" dirty="0"/>
          </a:p>
          <a:p>
            <a:endParaRPr lang="en-US" dirty="0" smtClean="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8</a:t>
            </a:fld>
            <a:endParaRPr lang="en-GB" noProof="0" dirty="0"/>
          </a:p>
        </p:txBody>
      </p:sp>
      <p:sp>
        <p:nvSpPr>
          <p:cNvPr id="5" name="Title 4"/>
          <p:cNvSpPr>
            <a:spLocks noGrp="1"/>
          </p:cNvSpPr>
          <p:nvPr>
            <p:ph type="title"/>
          </p:nvPr>
        </p:nvSpPr>
        <p:spPr/>
        <p:txBody>
          <a:bodyPr/>
          <a:lstStyle/>
          <a:p>
            <a:r>
              <a:rPr lang="en-US" dirty="0" smtClean="0"/>
              <a:t>Key changes to OHSA definitions</a:t>
            </a:r>
            <a:endParaRPr lang="en-US" dirty="0"/>
          </a:p>
        </p:txBody>
      </p:sp>
    </p:spTree>
    <p:extLst>
      <p:ext uri="{BB962C8B-B14F-4D97-AF65-F5344CB8AC3E}">
        <p14:creationId xmlns:p14="http://schemas.microsoft.com/office/powerpoint/2010/main" val="4207234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66713" y="789710"/>
            <a:ext cx="8408987" cy="5382492"/>
          </a:xfrm>
        </p:spPr>
        <p:txBody>
          <a:bodyPr/>
          <a:lstStyle/>
          <a:p>
            <a:endParaRPr lang="en-US" dirty="0" smtClean="0"/>
          </a:p>
          <a:p>
            <a:r>
              <a:rPr lang="en-US" dirty="0" smtClean="0"/>
              <a:t>“</a:t>
            </a:r>
            <a:r>
              <a:rPr lang="en-US" dirty="0"/>
              <a:t>competent</a:t>
            </a:r>
            <a:r>
              <a:rPr lang="en-US" dirty="0" smtClean="0"/>
              <a:t>”</a:t>
            </a:r>
            <a:endParaRPr lang="en-US" dirty="0"/>
          </a:p>
          <a:p>
            <a:r>
              <a:rPr lang="en-US" dirty="0"/>
              <a:t>“harassment</a:t>
            </a:r>
            <a:r>
              <a:rPr lang="en-US" dirty="0" smtClean="0"/>
              <a:t>”</a:t>
            </a:r>
            <a:endParaRPr lang="en-US" dirty="0"/>
          </a:p>
          <a:p>
            <a:r>
              <a:rPr lang="en-US" dirty="0"/>
              <a:t>“health and safety” defined to include physical, psychological and social well-being.</a:t>
            </a:r>
          </a:p>
          <a:p>
            <a:r>
              <a:rPr lang="en-US" dirty="0" smtClean="0"/>
              <a:t>“self-employed </a:t>
            </a:r>
            <a:r>
              <a:rPr lang="en-US" dirty="0" smtClean="0"/>
              <a:t>person” </a:t>
            </a:r>
          </a:p>
          <a:p>
            <a:r>
              <a:rPr lang="en-US" dirty="0" smtClean="0"/>
              <a:t>“service provider” </a:t>
            </a:r>
          </a:p>
          <a:p>
            <a:r>
              <a:rPr lang="en-US" dirty="0" smtClean="0"/>
              <a:t>“supervisor”</a:t>
            </a:r>
          </a:p>
          <a:p>
            <a:r>
              <a:rPr lang="en-US" dirty="0" smtClean="0"/>
              <a:t>“temporary staffing agency”</a:t>
            </a:r>
          </a:p>
          <a:p>
            <a:r>
              <a:rPr lang="en-US" dirty="0" smtClean="0"/>
              <a:t>“train”</a:t>
            </a:r>
          </a:p>
          <a:p>
            <a:r>
              <a:rPr lang="en-US" dirty="0" smtClean="0"/>
              <a:t>“</a:t>
            </a:r>
            <a:r>
              <a:rPr lang="en-US" dirty="0"/>
              <a:t>welfare</a:t>
            </a:r>
            <a:r>
              <a:rPr lang="en-US" dirty="0" smtClean="0"/>
              <a:t>”</a:t>
            </a:r>
            <a:endParaRPr lang="en-US" dirty="0"/>
          </a:p>
          <a:p>
            <a:endParaRPr lang="en-US" dirty="0" smtClean="0"/>
          </a:p>
        </p:txBody>
      </p:sp>
      <p:sp>
        <p:nvSpPr>
          <p:cNvPr id="4" name="Slide Number Placeholder 3"/>
          <p:cNvSpPr>
            <a:spLocks noGrp="1"/>
          </p:cNvSpPr>
          <p:nvPr>
            <p:ph type="sldNum" sz="quarter" idx="16"/>
          </p:nvPr>
        </p:nvSpPr>
        <p:spPr/>
        <p:txBody>
          <a:bodyPr/>
          <a:lstStyle/>
          <a:p>
            <a:fld id="{D34DACC3-9742-4940-92E6-4CAB853A3218}" type="slidenum">
              <a:rPr lang="en-GB" noProof="0" smtClean="0"/>
              <a:pPr/>
              <a:t>9</a:t>
            </a:fld>
            <a:endParaRPr lang="en-GB" noProof="0" dirty="0"/>
          </a:p>
        </p:txBody>
      </p:sp>
      <p:sp>
        <p:nvSpPr>
          <p:cNvPr id="5" name="Title 4"/>
          <p:cNvSpPr>
            <a:spLocks noGrp="1"/>
          </p:cNvSpPr>
          <p:nvPr>
            <p:ph type="title"/>
          </p:nvPr>
        </p:nvSpPr>
        <p:spPr/>
        <p:txBody>
          <a:bodyPr/>
          <a:lstStyle/>
          <a:p>
            <a:r>
              <a:rPr lang="en-US" dirty="0"/>
              <a:t>Key </a:t>
            </a:r>
            <a:r>
              <a:rPr lang="en-US" dirty="0" smtClean="0"/>
              <a:t>additions </a:t>
            </a:r>
            <a:r>
              <a:rPr lang="en-US" dirty="0"/>
              <a:t>to OHSA definitions</a:t>
            </a:r>
          </a:p>
        </p:txBody>
      </p:sp>
    </p:spTree>
    <p:extLst>
      <p:ext uri="{BB962C8B-B14F-4D97-AF65-F5344CB8AC3E}">
        <p14:creationId xmlns:p14="http://schemas.microsoft.com/office/powerpoint/2010/main" val="3420517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blank">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922</TotalTime>
  <Words>4809</Words>
  <Application>Microsoft Office PowerPoint</Application>
  <PresentationFormat>On-screen Show (4:3)</PresentationFormat>
  <Paragraphs>379</Paragraphs>
  <Slides>51</Slides>
  <Notes>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blank</vt:lpstr>
      <vt:lpstr>Bill 30 – An Act to Protect the Health and Well-being of Working Albertans:</vt:lpstr>
      <vt:lpstr>Dentons Speaker</vt:lpstr>
      <vt:lpstr>Overview</vt:lpstr>
      <vt:lpstr>Bill 30 – Introduction</vt:lpstr>
      <vt:lpstr>Bill 30 – Status</vt:lpstr>
      <vt:lpstr>Bill 30 – Coming Into Force</vt:lpstr>
      <vt:lpstr>PowerPoint Presentation</vt:lpstr>
      <vt:lpstr>Key changes to OHSA definitions</vt:lpstr>
      <vt:lpstr>Key additions to OHSA definitions</vt:lpstr>
      <vt:lpstr>Expanded obligations of employers</vt:lpstr>
      <vt:lpstr>Employers’ obligations (continued)</vt:lpstr>
      <vt:lpstr>New obligations of supervisors</vt:lpstr>
      <vt:lpstr>Expanded obligations of workers</vt:lpstr>
      <vt:lpstr>Expanded obligations of suppliers</vt:lpstr>
      <vt:lpstr>New obligations of service providers</vt:lpstr>
      <vt:lpstr>New obligations of owners</vt:lpstr>
      <vt:lpstr>Expanded obligations of contractors</vt:lpstr>
      <vt:lpstr>Expanded obligations of prime contractors</vt:lpstr>
      <vt:lpstr>New obligations of self-employed persons</vt:lpstr>
      <vt:lpstr>New obligations of temporary staffing agencies</vt:lpstr>
      <vt:lpstr>Changes to the prime contractor requirements </vt:lpstr>
      <vt:lpstr>JWSHSC – mandatory</vt:lpstr>
      <vt:lpstr>JWSHSC – duties</vt:lpstr>
      <vt:lpstr>JWSHSC – membership</vt:lpstr>
      <vt:lpstr>JWSHSC - meetings</vt:lpstr>
      <vt:lpstr>HSR – mandatory</vt:lpstr>
      <vt:lpstr>HSR – duties</vt:lpstr>
      <vt:lpstr>HSR - selection</vt:lpstr>
      <vt:lpstr>HSR - meetings</vt:lpstr>
      <vt:lpstr>Working with the JWSHSC/HSR</vt:lpstr>
      <vt:lpstr>JWSHSC/HSR - training</vt:lpstr>
      <vt:lpstr>JWSHSC/HSR – time away and entitlement to pay</vt:lpstr>
      <vt:lpstr>Dangerous work and discriminatory action</vt:lpstr>
      <vt:lpstr>Health and safety program </vt:lpstr>
      <vt:lpstr>Serious injuries and incidents</vt:lpstr>
      <vt:lpstr>Use of statements to officers </vt:lpstr>
      <vt:lpstr>Stop work/stop use orders  </vt:lpstr>
      <vt:lpstr>Reviews/appeals</vt:lpstr>
      <vt:lpstr>Offences and penalties</vt:lpstr>
      <vt:lpstr>Publication of information </vt:lpstr>
      <vt:lpstr>Section 2:  WCA Amendments </vt:lpstr>
      <vt:lpstr>Code of Rights and Conduct</vt:lpstr>
      <vt:lpstr>Fair Practices Office</vt:lpstr>
      <vt:lpstr>Procedural amendments - highlights</vt:lpstr>
      <vt:lpstr>Changes to benefits - highlights</vt:lpstr>
      <vt:lpstr>Medical Panels</vt:lpstr>
      <vt:lpstr>Reinstatement obligations</vt:lpstr>
      <vt:lpstr>Reinstatement obligations (continued)</vt:lpstr>
      <vt:lpstr>Reinstatement obligations (continued)</vt:lpstr>
      <vt:lpstr>Questions?</vt:lpstr>
      <vt:lpstr>Thank you</vt:lpstr>
    </vt:vector>
  </TitlesOfParts>
  <Company>Fraser Milner Casgrain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 30 – An Act to Protect the Health and Well-being</dc:title>
  <dc:creator>Shabeena Mol Mubarak</dc:creator>
  <cp:lastModifiedBy>Wendel, Cristina</cp:lastModifiedBy>
  <cp:revision>86</cp:revision>
  <cp:lastPrinted>2017-12-19T16:49:53Z</cp:lastPrinted>
  <dcterms:created xsi:type="dcterms:W3CDTF">2017-12-14T19:23:26Z</dcterms:created>
  <dcterms:modified xsi:type="dcterms:W3CDTF">2017-12-19T17:56:46Z</dcterms:modified>
</cp:coreProperties>
</file>